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8288000" cy="10287000"/>
  <p:notesSz cx="6858000" cy="9144000"/>
  <p:embeddedFontLst>
    <p:embeddedFont>
      <p:font typeface="Montserrat Bold" panose="00000600000000000000"/>
      <p:regular r:id="rId38"/>
    </p:embeddedFont>
    <p:embeddedFont>
      <p:font typeface="Noto Serif Italics" panose="02020600060500090200"/>
      <p:italic r:id="rId39"/>
    </p:embeddedFont>
    <p:embeddedFont>
      <p:font typeface="Noto Serif Bold" panose="02020800060500020200"/>
      <p:bold r:id="rId40"/>
    </p:embeddedFont>
    <p:embeddedFont>
      <p:font typeface="Montserrat" panose="00000500000000000000"/>
      <p:regular r:id="rId41"/>
    </p:embeddedFont>
    <p:embeddedFont>
      <p:font typeface="Noto Serif" panose="02020600060500020200"/>
      <p:regular r:id="rId42"/>
    </p:embeddedFont>
    <p:embeddedFont>
      <p:font typeface="Calibri" panose="020F0502020204030204" charset="0"/>
      <p:regular r:id="rId43"/>
      <p:bold r:id="rId44"/>
      <p:italic r:id="rId45"/>
      <p:boldItalic r:id="rId46"/>
    </p:embeddedFont>
    <p:embeddedFont>
      <p:font typeface="Arimo" panose="020B06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18.png"/><Relationship Id="rId7" Type="http://schemas.openxmlformats.org/officeDocument/2006/relationships/image" Target="../media/image7.svg"/><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16.png"/><Relationship Id="rId3" Type="http://schemas.openxmlformats.org/officeDocument/2006/relationships/image" Target="../media/image5.svg"/><Relationship Id="rId2" Type="http://schemas.openxmlformats.org/officeDocument/2006/relationships/image" Target="../media/image15.png"/><Relationship Id="rId11" Type="http://schemas.openxmlformats.org/officeDocument/2006/relationships/slideLayout" Target="../slideLayouts/slideLayout7.xml"/><Relationship Id="rId10" Type="http://schemas.openxmlformats.org/officeDocument/2006/relationships/image" Target="../media/image19.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9.wav"/><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0.png"/><Relationship Id="rId2" Type="http://schemas.openxmlformats.org/officeDocument/2006/relationships/image" Target="../media/image1.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773023" y="-370024"/>
            <a:ext cx="7815876" cy="11385121"/>
          </a:xfrm>
          <a:prstGeom prst="rect">
            <a:avLst/>
          </a:prstGeom>
          <a:solidFill>
            <a:srgbClr val="273755"/>
          </a:solidFill>
        </p:spPr>
      </p:sp>
      <p:pic>
        <p:nvPicPr>
          <p:cNvPr id="3" name="Picture 3"/>
          <p:cNvPicPr>
            <a:picLocks noChangeAspect="1"/>
          </p:cNvPicPr>
          <p:nvPr/>
        </p:nvPicPr>
        <p:blipFill>
          <a:blip r:embed="rId1">
            <a:alphaModFix amt="70000"/>
          </a:blip>
          <a:srcRect l="32788" r="28305"/>
          <a:stretch>
            <a:fillRect/>
          </a:stretch>
        </p:blipFill>
        <p:spPr>
          <a:xfrm>
            <a:off x="11725863" y="-950416"/>
            <a:ext cx="6562137" cy="11237416"/>
          </a:xfrm>
          <a:prstGeom prst="rect">
            <a:avLst/>
          </a:prstGeom>
        </p:spPr>
      </p:pic>
      <p:grpSp>
        <p:nvGrpSpPr>
          <p:cNvPr id="4" name="Group 4"/>
          <p:cNvGrpSpPr/>
          <p:nvPr/>
        </p:nvGrpSpPr>
        <p:grpSpPr>
          <a:xfrm rot="0">
            <a:off x="-166067" y="3317773"/>
            <a:ext cx="12099469" cy="7697324"/>
            <a:chOff x="0" y="0"/>
            <a:chExt cx="16132625" cy="10263099"/>
          </a:xfrm>
        </p:grpSpPr>
        <p:sp>
          <p:nvSpPr>
            <p:cNvPr id="5" name="AutoShape 5"/>
            <p:cNvSpPr/>
            <p:nvPr/>
          </p:nvSpPr>
          <p:spPr>
            <a:xfrm>
              <a:off x="0" y="7397611"/>
              <a:ext cx="16132625" cy="2865488"/>
            </a:xfrm>
            <a:prstGeom prst="rect">
              <a:avLst/>
            </a:prstGeom>
            <a:solidFill>
              <a:srgbClr val="273755"/>
            </a:solidFill>
          </p:spPr>
        </p:sp>
        <p:sp>
          <p:nvSpPr>
            <p:cNvPr id="6" name="TextBox 6"/>
            <p:cNvSpPr txBox="1"/>
            <p:nvPr/>
          </p:nvSpPr>
          <p:spPr>
            <a:xfrm>
              <a:off x="2480415" y="2198358"/>
              <a:ext cx="12135238" cy="4516340"/>
            </a:xfrm>
            <a:prstGeom prst="rect">
              <a:avLst/>
            </a:prstGeom>
          </p:spPr>
          <p:txBody>
            <a:bodyPr lIns="0" tIns="0" rIns="0" bIns="0" rtlCol="0" anchor="t">
              <a:spAutoFit/>
            </a:bodyPr>
            <a:lstStyle/>
            <a:p>
              <a:pPr algn="l">
                <a:lnSpc>
                  <a:spcPts val="13355"/>
                </a:lnSpc>
              </a:pPr>
              <a:r>
                <a:rPr lang="en-US" sz="11225" spc="471">
                  <a:solidFill>
                    <a:srgbClr val="8AABCA"/>
                  </a:solidFill>
                  <a:latin typeface="Montserrat Bold" panose="00000600000000000000"/>
                </a:rPr>
                <a:t>NOVOTEL  PHÚ QUỐC</a:t>
              </a:r>
              <a:endParaRPr lang="en-US" sz="11225" spc="471">
                <a:solidFill>
                  <a:srgbClr val="8AABCA"/>
                </a:solidFill>
                <a:latin typeface="Montserrat Bold" panose="00000600000000000000"/>
              </a:endParaRPr>
            </a:p>
          </p:txBody>
        </p:sp>
        <p:sp>
          <p:nvSpPr>
            <p:cNvPr id="7" name="TextBox 7"/>
            <p:cNvSpPr txBox="1"/>
            <p:nvPr/>
          </p:nvSpPr>
          <p:spPr>
            <a:xfrm>
              <a:off x="2480415" y="7409090"/>
              <a:ext cx="8843997" cy="1299507"/>
            </a:xfrm>
            <a:prstGeom prst="rect">
              <a:avLst/>
            </a:prstGeom>
          </p:spPr>
          <p:txBody>
            <a:bodyPr lIns="0" tIns="0" rIns="0" bIns="0" rtlCol="0" anchor="t">
              <a:spAutoFit/>
            </a:bodyPr>
            <a:lstStyle/>
            <a:p>
              <a:pPr algn="ctr">
                <a:lnSpc>
                  <a:spcPts val="4000"/>
                </a:lnSpc>
              </a:pPr>
              <a:r>
                <a:rPr lang="en-US" sz="2860" spc="114">
                  <a:solidFill>
                    <a:srgbClr val="F9FCFF"/>
                  </a:solidFill>
                  <a:latin typeface="Noto Serif Italics" panose="02020600060500090200"/>
                </a:rPr>
                <a:t>GIẢNG VIÊN</a:t>
              </a:r>
              <a:endParaRPr lang="en-US" sz="2860" spc="114">
                <a:solidFill>
                  <a:srgbClr val="F9FCFF"/>
                </a:solidFill>
                <a:latin typeface="Noto Serif Italics" panose="02020600060500090200"/>
              </a:endParaRPr>
            </a:p>
            <a:p>
              <a:pPr algn="ctr">
                <a:lnSpc>
                  <a:spcPts val="4000"/>
                </a:lnSpc>
              </a:pPr>
              <a:r>
                <a:rPr lang="en-US" sz="2860" spc="114">
                  <a:solidFill>
                    <a:srgbClr val="F9FCFF"/>
                  </a:solidFill>
                  <a:latin typeface="Noto Serif Italics" panose="02020600060500090200"/>
                </a:rPr>
                <a:t>PHẠM NGUYỄN HUY PHƯƠNG</a:t>
              </a:r>
              <a:endParaRPr lang="en-US" sz="2860" spc="114">
                <a:solidFill>
                  <a:srgbClr val="F9FCFF"/>
                </a:solidFill>
                <a:latin typeface="Noto Serif Italics" panose="02020600060500090200"/>
              </a:endParaRPr>
            </a:p>
          </p:txBody>
        </p:sp>
        <p:sp>
          <p:nvSpPr>
            <p:cNvPr id="8" name="TextBox 8"/>
            <p:cNvSpPr txBox="1"/>
            <p:nvPr/>
          </p:nvSpPr>
          <p:spPr>
            <a:xfrm>
              <a:off x="2480415" y="-88415"/>
              <a:ext cx="9836433" cy="1829773"/>
            </a:xfrm>
            <a:prstGeom prst="rect">
              <a:avLst/>
            </a:prstGeom>
          </p:spPr>
          <p:txBody>
            <a:bodyPr lIns="0" tIns="0" rIns="0" bIns="0" rtlCol="0" anchor="t">
              <a:spAutoFit/>
            </a:bodyPr>
            <a:lstStyle/>
            <a:p>
              <a:pPr algn="ctr">
                <a:lnSpc>
                  <a:spcPts val="5605"/>
                </a:lnSpc>
              </a:pPr>
              <a:r>
                <a:rPr lang="en-US" sz="4000">
                  <a:solidFill>
                    <a:srgbClr val="273755"/>
                  </a:solidFill>
                  <a:latin typeface="Noto Serif Bold" panose="02020800060500020200"/>
                </a:rPr>
                <a:t>XÂY DỰNG HỆ THỐNG MẠNG RESORT</a:t>
              </a:r>
              <a:endParaRPr lang="en-US" sz="4000">
                <a:solidFill>
                  <a:srgbClr val="273755"/>
                </a:solidFill>
                <a:latin typeface="Noto Serif Bold" panose="02020800060500020200"/>
              </a:endParaRPr>
            </a:p>
          </p:txBody>
        </p:sp>
      </p:grpSp>
      <p:sp>
        <p:nvSpPr>
          <p:cNvPr id="9" name="TextBox 9"/>
          <p:cNvSpPr txBox="1"/>
          <p:nvPr/>
        </p:nvSpPr>
        <p:spPr>
          <a:xfrm>
            <a:off x="1384402" y="206770"/>
            <a:ext cx="9296375" cy="1102795"/>
          </a:xfrm>
          <a:prstGeom prst="rect">
            <a:avLst/>
          </a:prstGeom>
        </p:spPr>
        <p:txBody>
          <a:bodyPr lIns="0" tIns="0" rIns="0" bIns="0" rtlCol="0" anchor="t">
            <a:spAutoFit/>
          </a:bodyPr>
          <a:lstStyle/>
          <a:p>
            <a:pPr algn="ctr">
              <a:lnSpc>
                <a:spcPts val="2935"/>
              </a:lnSpc>
              <a:spcBef>
                <a:spcPct val="0"/>
              </a:spcBef>
            </a:pPr>
            <a:r>
              <a:rPr lang="en-US" sz="2095">
                <a:solidFill>
                  <a:srgbClr val="000000"/>
                </a:solidFill>
                <a:latin typeface="Montserrat" panose="00000500000000000000"/>
              </a:rPr>
              <a:t>BỘ CÔNG THƯƠNG</a:t>
            </a:r>
            <a:endParaRPr lang="en-US" sz="2095">
              <a:solidFill>
                <a:srgbClr val="000000"/>
              </a:solidFill>
              <a:latin typeface="Montserrat" panose="00000500000000000000"/>
            </a:endParaRPr>
          </a:p>
          <a:p>
            <a:pPr algn="ctr">
              <a:lnSpc>
                <a:spcPts val="2935"/>
              </a:lnSpc>
              <a:spcBef>
                <a:spcPct val="0"/>
              </a:spcBef>
            </a:pPr>
            <a:r>
              <a:rPr lang="en-US" sz="2095">
                <a:solidFill>
                  <a:srgbClr val="000000"/>
                </a:solidFill>
                <a:latin typeface="Montserrat" panose="00000500000000000000"/>
              </a:rPr>
              <a:t>TRƯỜNG ĐẠI HỌC CÔNG NGHIỆP THỰC PHẨM</a:t>
            </a:r>
            <a:endParaRPr lang="en-US" sz="2095">
              <a:solidFill>
                <a:srgbClr val="000000"/>
              </a:solidFill>
              <a:latin typeface="Montserrat" panose="00000500000000000000"/>
            </a:endParaRPr>
          </a:p>
          <a:p>
            <a:pPr algn="ctr">
              <a:lnSpc>
                <a:spcPts val="2935"/>
              </a:lnSpc>
              <a:spcBef>
                <a:spcPct val="0"/>
              </a:spcBef>
            </a:pPr>
            <a:r>
              <a:rPr lang="en-US" sz="2095">
                <a:solidFill>
                  <a:srgbClr val="000000"/>
                </a:solidFill>
                <a:latin typeface="Montserrat" panose="00000500000000000000"/>
              </a:rPr>
              <a:t>THÀNH PHỐ HỒ CHÍ MINH</a:t>
            </a:r>
            <a:endParaRPr lang="en-US" sz="2095">
              <a:solidFill>
                <a:srgbClr val="000000"/>
              </a:solidFill>
              <a:latin typeface="Montserrat" panose="00000500000000000000"/>
            </a:endParaRPr>
          </a:p>
        </p:txBody>
      </p:sp>
      <p:sp>
        <p:nvSpPr>
          <p:cNvPr id="10" name="TextBox 10"/>
          <p:cNvSpPr txBox="1"/>
          <p:nvPr/>
        </p:nvSpPr>
        <p:spPr>
          <a:xfrm>
            <a:off x="4247034" y="1764739"/>
            <a:ext cx="3273266"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ontserrat" panose="00000500000000000000"/>
              </a:rPr>
              <a:t>MẠNG MÁY TÍNH</a:t>
            </a:r>
            <a:endParaRPr lang="en-US" sz="3000">
              <a:solidFill>
                <a:srgbClr val="000000"/>
              </a:solidFill>
              <a:latin typeface="Montserrat"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alphaModFix amt="30000"/>
          </a:blip>
          <a:srcRect t="32458" b="32458"/>
          <a:stretch>
            <a:fillRect/>
          </a:stretch>
        </p:blipFill>
        <p:spPr>
          <a:xfrm>
            <a:off x="-563165" y="-708979"/>
            <a:ext cx="19414329" cy="453802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77423" y="5363047"/>
            <a:ext cx="2464912" cy="16267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34326" y="5363047"/>
            <a:ext cx="2072369" cy="162672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6210" y="5363047"/>
            <a:ext cx="1959774" cy="162672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42852" y="5143500"/>
            <a:ext cx="2065815" cy="2065815"/>
          </a:xfrm>
          <a:prstGeom prst="rect">
            <a:avLst/>
          </a:prstGeom>
        </p:spPr>
      </p:pic>
      <p:pic>
        <p:nvPicPr>
          <p:cNvPr id="7" name="Picture 7"/>
          <p:cNvPicPr>
            <a:picLocks noChangeAspect="1"/>
          </p:cNvPicPr>
          <p:nvPr/>
        </p:nvPicPr>
        <p:blipFill>
          <a:blip r:embed="rId10"/>
          <a:srcRect l="600" r="600"/>
          <a:stretch>
            <a:fillRect/>
          </a:stretch>
        </p:blipFill>
        <p:spPr>
          <a:xfrm>
            <a:off x="5251416" y="5363047"/>
            <a:ext cx="1053409" cy="1846268"/>
          </a:xfrm>
          <a:prstGeom prst="rect">
            <a:avLst/>
          </a:prstGeom>
        </p:spPr>
      </p:pic>
      <p:sp>
        <p:nvSpPr>
          <p:cNvPr id="8" name="TextBox 8"/>
          <p:cNvSpPr txBox="1"/>
          <p:nvPr/>
        </p:nvSpPr>
        <p:spPr>
          <a:xfrm>
            <a:off x="13349633" y="9409691"/>
            <a:ext cx="3917380" cy="389255"/>
          </a:xfrm>
          <a:prstGeom prst="rect">
            <a:avLst/>
          </a:prstGeom>
        </p:spPr>
        <p:txBody>
          <a:bodyPr lIns="0" tIns="0" rIns="0" bIns="0" rtlCol="0" anchor="t">
            <a:spAutoFit/>
          </a:bodyPr>
          <a:lstStyle/>
          <a:p>
            <a:pPr algn="r">
              <a:lnSpc>
                <a:spcPts val="3220"/>
              </a:lnSpc>
            </a:pPr>
            <a:r>
              <a:rPr lang="en-US" sz="2300">
                <a:solidFill>
                  <a:srgbClr val="F9FCFF"/>
                </a:solidFill>
                <a:latin typeface="Noto Serif" panose="02020600060500020200"/>
              </a:rPr>
              <a:t>\</a:t>
            </a:r>
            <a:endParaRPr lang="en-US" sz="2300">
              <a:solidFill>
                <a:srgbClr val="F9FCFF"/>
              </a:solidFill>
              <a:latin typeface="Noto Serif" panose="02020600060500020200"/>
            </a:endParaRPr>
          </a:p>
        </p:txBody>
      </p:sp>
      <p:sp>
        <p:nvSpPr>
          <p:cNvPr id="9" name="TextBox 9"/>
          <p:cNvSpPr txBox="1"/>
          <p:nvPr/>
        </p:nvSpPr>
        <p:spPr>
          <a:xfrm>
            <a:off x="1666983" y="1502886"/>
            <a:ext cx="14954033" cy="876300"/>
          </a:xfrm>
          <a:prstGeom prst="rect">
            <a:avLst/>
          </a:prstGeom>
        </p:spPr>
        <p:txBody>
          <a:bodyPr lIns="0" tIns="0" rIns="0" bIns="0" rtlCol="0" anchor="t">
            <a:spAutoFit/>
          </a:bodyPr>
          <a:lstStyle/>
          <a:p>
            <a:pPr algn="ctr">
              <a:lnSpc>
                <a:spcPts val="6960"/>
              </a:lnSpc>
            </a:pPr>
            <a:r>
              <a:rPr lang="en-US" sz="5800">
                <a:solidFill>
                  <a:srgbClr val="F9FCFF"/>
                </a:solidFill>
                <a:latin typeface="Montserrat" panose="00000500000000000000"/>
              </a:rPr>
              <a:t>SỐ LƯỢNG THIẾT BỊ</a:t>
            </a:r>
            <a:endParaRPr lang="en-US" sz="5800">
              <a:solidFill>
                <a:srgbClr val="F9FCFF"/>
              </a:solidFill>
              <a:latin typeface="Montserrat" panose="00000500000000000000"/>
            </a:endParaRPr>
          </a:p>
        </p:txBody>
      </p:sp>
      <p:sp>
        <p:nvSpPr>
          <p:cNvPr id="10" name="TextBox 10"/>
          <p:cNvSpPr txBox="1"/>
          <p:nvPr/>
        </p:nvSpPr>
        <p:spPr>
          <a:xfrm>
            <a:off x="764155" y="7503285"/>
            <a:ext cx="3296171" cy="940435"/>
          </a:xfrm>
          <a:prstGeom prst="rect">
            <a:avLst/>
          </a:prstGeom>
        </p:spPr>
        <p:txBody>
          <a:bodyPr lIns="0" tIns="0" rIns="0" bIns="0" rtlCol="0" anchor="t">
            <a:spAutoFit/>
          </a:bodyPr>
          <a:lstStyle/>
          <a:p>
            <a:pPr algn="ctr">
              <a:lnSpc>
                <a:spcPts val="3815"/>
              </a:lnSpc>
            </a:pPr>
            <a:r>
              <a:rPr lang="en-US" sz="2725">
                <a:solidFill>
                  <a:srgbClr val="F9FCFF"/>
                </a:solidFill>
                <a:latin typeface="Noto Serif" panose="02020600060500020200"/>
              </a:rPr>
              <a:t>ROUTER</a:t>
            </a:r>
            <a:endParaRPr lang="en-US" sz="2725">
              <a:solidFill>
                <a:srgbClr val="F9FCFF"/>
              </a:solidFill>
              <a:latin typeface="Noto Serif" panose="02020600060500020200"/>
            </a:endParaRPr>
          </a:p>
          <a:p>
            <a:pPr algn="ctr">
              <a:lnSpc>
                <a:spcPts val="3815"/>
              </a:lnSpc>
            </a:pPr>
            <a:r>
              <a:rPr lang="en-US" sz="2725">
                <a:solidFill>
                  <a:srgbClr val="F9FCFF"/>
                </a:solidFill>
                <a:latin typeface="Noto Serif" panose="02020600060500020200"/>
              </a:rPr>
              <a:t>10</a:t>
            </a:r>
            <a:endParaRPr lang="en-US" sz="2725">
              <a:solidFill>
                <a:srgbClr val="F9FCFF"/>
              </a:solidFill>
              <a:latin typeface="Noto Serif" panose="02020600060500020200"/>
            </a:endParaRPr>
          </a:p>
        </p:txBody>
      </p:sp>
      <p:sp>
        <p:nvSpPr>
          <p:cNvPr id="11" name="TextBox 11"/>
          <p:cNvSpPr txBox="1"/>
          <p:nvPr/>
        </p:nvSpPr>
        <p:spPr>
          <a:xfrm>
            <a:off x="4130035" y="7503285"/>
            <a:ext cx="3296171" cy="940435"/>
          </a:xfrm>
          <a:prstGeom prst="rect">
            <a:avLst/>
          </a:prstGeom>
        </p:spPr>
        <p:txBody>
          <a:bodyPr lIns="0" tIns="0" rIns="0" bIns="0" rtlCol="0" anchor="t">
            <a:spAutoFit/>
          </a:bodyPr>
          <a:lstStyle/>
          <a:p>
            <a:pPr algn="ctr">
              <a:lnSpc>
                <a:spcPts val="3815"/>
              </a:lnSpc>
            </a:pPr>
            <a:r>
              <a:rPr lang="en-US" sz="2725">
                <a:solidFill>
                  <a:srgbClr val="F9FCFF"/>
                </a:solidFill>
                <a:latin typeface="Noto Serif" panose="02020600060500020200"/>
              </a:rPr>
              <a:t>SWITCH</a:t>
            </a:r>
            <a:endParaRPr lang="en-US" sz="2725">
              <a:solidFill>
                <a:srgbClr val="F9FCFF"/>
              </a:solidFill>
              <a:latin typeface="Noto Serif" panose="02020600060500020200"/>
            </a:endParaRPr>
          </a:p>
          <a:p>
            <a:pPr algn="ctr">
              <a:lnSpc>
                <a:spcPts val="3815"/>
              </a:lnSpc>
            </a:pPr>
            <a:r>
              <a:rPr lang="en-US" sz="2725">
                <a:solidFill>
                  <a:srgbClr val="F9FCFF"/>
                </a:solidFill>
                <a:latin typeface="Noto Serif" panose="02020600060500020200"/>
              </a:rPr>
              <a:t>20</a:t>
            </a:r>
            <a:endParaRPr lang="en-US" sz="2725">
              <a:solidFill>
                <a:srgbClr val="F9FCFF"/>
              </a:solidFill>
              <a:latin typeface="Noto Serif" panose="02020600060500020200"/>
            </a:endParaRPr>
          </a:p>
        </p:txBody>
      </p:sp>
      <p:sp>
        <p:nvSpPr>
          <p:cNvPr id="12" name="TextBox 12"/>
          <p:cNvSpPr txBox="1"/>
          <p:nvPr/>
        </p:nvSpPr>
        <p:spPr>
          <a:xfrm>
            <a:off x="7495914" y="7503285"/>
            <a:ext cx="3296171" cy="940435"/>
          </a:xfrm>
          <a:prstGeom prst="rect">
            <a:avLst/>
          </a:prstGeom>
        </p:spPr>
        <p:txBody>
          <a:bodyPr lIns="0" tIns="0" rIns="0" bIns="0" rtlCol="0" anchor="t">
            <a:spAutoFit/>
          </a:bodyPr>
          <a:lstStyle/>
          <a:p>
            <a:pPr algn="ctr">
              <a:lnSpc>
                <a:spcPts val="3815"/>
              </a:lnSpc>
            </a:pPr>
            <a:r>
              <a:rPr lang="en-US" sz="2725">
                <a:solidFill>
                  <a:srgbClr val="F9FCFF"/>
                </a:solidFill>
                <a:latin typeface="Noto Serif" panose="02020600060500020200"/>
              </a:rPr>
              <a:t>ROUTER WIFI</a:t>
            </a:r>
            <a:endParaRPr lang="en-US" sz="2725">
              <a:solidFill>
                <a:srgbClr val="F9FCFF"/>
              </a:solidFill>
              <a:latin typeface="Noto Serif" panose="02020600060500020200"/>
            </a:endParaRPr>
          </a:p>
          <a:p>
            <a:pPr algn="ctr">
              <a:lnSpc>
                <a:spcPts val="3815"/>
              </a:lnSpc>
            </a:pPr>
            <a:r>
              <a:rPr lang="en-US" sz="2725">
                <a:solidFill>
                  <a:srgbClr val="F9FCFF"/>
                </a:solidFill>
                <a:latin typeface="Noto Serif" panose="02020600060500020200"/>
              </a:rPr>
              <a:t>126</a:t>
            </a:r>
            <a:endParaRPr lang="en-US" sz="2725">
              <a:solidFill>
                <a:srgbClr val="F9FCFF"/>
              </a:solidFill>
              <a:latin typeface="Noto Serif" panose="02020600060500020200"/>
            </a:endParaRPr>
          </a:p>
        </p:txBody>
      </p:sp>
      <p:sp>
        <p:nvSpPr>
          <p:cNvPr id="13" name="TextBox 13"/>
          <p:cNvSpPr txBox="1"/>
          <p:nvPr/>
        </p:nvSpPr>
        <p:spPr>
          <a:xfrm>
            <a:off x="10861794" y="7503285"/>
            <a:ext cx="3296171" cy="940435"/>
          </a:xfrm>
          <a:prstGeom prst="rect">
            <a:avLst/>
          </a:prstGeom>
        </p:spPr>
        <p:txBody>
          <a:bodyPr lIns="0" tIns="0" rIns="0" bIns="0" rtlCol="0" anchor="t">
            <a:spAutoFit/>
          </a:bodyPr>
          <a:lstStyle/>
          <a:p>
            <a:pPr algn="ctr">
              <a:lnSpc>
                <a:spcPts val="3815"/>
              </a:lnSpc>
            </a:pPr>
            <a:r>
              <a:rPr lang="en-US" sz="2725">
                <a:solidFill>
                  <a:srgbClr val="F9FCFF"/>
                </a:solidFill>
                <a:latin typeface="Noto Serif" panose="02020600060500020200"/>
              </a:rPr>
              <a:t>ACCESS POINT </a:t>
            </a:r>
            <a:endParaRPr lang="en-US" sz="2725">
              <a:solidFill>
                <a:srgbClr val="F9FCFF"/>
              </a:solidFill>
              <a:latin typeface="Noto Serif" panose="02020600060500020200"/>
            </a:endParaRPr>
          </a:p>
          <a:p>
            <a:pPr algn="ctr">
              <a:lnSpc>
                <a:spcPts val="3815"/>
              </a:lnSpc>
            </a:pPr>
            <a:r>
              <a:rPr lang="en-US" sz="2725">
                <a:solidFill>
                  <a:srgbClr val="F9FCFF"/>
                </a:solidFill>
                <a:latin typeface="Noto Serif" panose="02020600060500020200"/>
              </a:rPr>
              <a:t>100</a:t>
            </a:r>
            <a:endParaRPr lang="en-US" sz="2725">
              <a:solidFill>
                <a:srgbClr val="F9FCFF"/>
              </a:solidFill>
              <a:latin typeface="Noto Serif" panose="02020600060500020200"/>
            </a:endParaRPr>
          </a:p>
        </p:txBody>
      </p:sp>
      <p:sp>
        <p:nvSpPr>
          <p:cNvPr id="14" name="TextBox 14"/>
          <p:cNvSpPr txBox="1"/>
          <p:nvPr/>
        </p:nvSpPr>
        <p:spPr>
          <a:xfrm>
            <a:off x="14227673" y="7503285"/>
            <a:ext cx="3296171" cy="940435"/>
          </a:xfrm>
          <a:prstGeom prst="rect">
            <a:avLst/>
          </a:prstGeom>
        </p:spPr>
        <p:txBody>
          <a:bodyPr lIns="0" tIns="0" rIns="0" bIns="0" rtlCol="0" anchor="t">
            <a:spAutoFit/>
          </a:bodyPr>
          <a:lstStyle/>
          <a:p>
            <a:pPr algn="ctr">
              <a:lnSpc>
                <a:spcPts val="3815"/>
              </a:lnSpc>
            </a:pPr>
            <a:r>
              <a:rPr lang="en-US" sz="2725">
                <a:solidFill>
                  <a:srgbClr val="F9FCFF"/>
                </a:solidFill>
                <a:latin typeface="Noto Serif" panose="02020600060500020200"/>
              </a:rPr>
              <a:t>FIREWALL</a:t>
            </a:r>
            <a:endParaRPr lang="en-US" sz="2725">
              <a:solidFill>
                <a:srgbClr val="F9FCFF"/>
              </a:solidFill>
              <a:latin typeface="Noto Serif" panose="02020600060500020200"/>
            </a:endParaRPr>
          </a:p>
          <a:p>
            <a:pPr algn="ctr">
              <a:lnSpc>
                <a:spcPts val="3815"/>
              </a:lnSpc>
            </a:pPr>
            <a:r>
              <a:rPr lang="en-US" sz="2725">
                <a:solidFill>
                  <a:srgbClr val="F9FCFF"/>
                </a:solidFill>
                <a:latin typeface="Noto Serif" panose="02020600060500020200"/>
              </a:rPr>
              <a:t>2</a:t>
            </a:r>
            <a:endParaRPr lang="en-US" sz="2725">
              <a:solidFill>
                <a:srgbClr val="F9FCFF"/>
              </a:solidFill>
              <a:latin typeface="Noto Serif" panose="020206000605000202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43903" b="35669"/>
          <a:stretch>
            <a:fillRect/>
          </a:stretch>
        </p:blipFill>
        <p:spPr>
          <a:xfrm>
            <a:off x="-535318" y="-659282"/>
            <a:ext cx="19278030" cy="2618639"/>
          </a:xfrm>
          <a:prstGeom prst="rect">
            <a:avLst/>
          </a:prstGeom>
        </p:spPr>
      </p:pic>
      <p:sp>
        <p:nvSpPr>
          <p:cNvPr id="3" name="AutoShape 3"/>
          <p:cNvSpPr/>
          <p:nvPr/>
        </p:nvSpPr>
        <p:spPr>
          <a:xfrm>
            <a:off x="242207" y="3872936"/>
            <a:ext cx="4492061" cy="193539"/>
          </a:xfrm>
          <a:prstGeom prst="rect">
            <a:avLst/>
          </a:prstGeom>
          <a:solidFill>
            <a:srgbClr val="8AABCA"/>
          </a:solidFill>
        </p:spPr>
      </p:sp>
      <p:pic>
        <p:nvPicPr>
          <p:cNvPr id="4" name="Picture 4"/>
          <p:cNvPicPr>
            <a:picLocks noChangeAspect="1"/>
          </p:cNvPicPr>
          <p:nvPr/>
        </p:nvPicPr>
        <p:blipFill>
          <a:blip r:embed="rId2"/>
          <a:srcRect t="13286" b="13286"/>
          <a:stretch>
            <a:fillRect/>
          </a:stretch>
        </p:blipFill>
        <p:spPr>
          <a:xfrm>
            <a:off x="10043737" y="2457144"/>
            <a:ext cx="2188718" cy="1607121"/>
          </a:xfrm>
          <a:prstGeom prst="rect">
            <a:avLst/>
          </a:prstGeom>
        </p:spPr>
      </p:pic>
      <p:pic>
        <p:nvPicPr>
          <p:cNvPr id="5" name="Picture 5"/>
          <p:cNvPicPr>
            <a:picLocks noChangeAspect="1"/>
          </p:cNvPicPr>
          <p:nvPr/>
        </p:nvPicPr>
        <p:blipFill>
          <a:blip r:embed="rId3"/>
          <a:srcRect/>
          <a:stretch>
            <a:fillRect/>
          </a:stretch>
        </p:blipFill>
        <p:spPr>
          <a:xfrm>
            <a:off x="10043737" y="4994254"/>
            <a:ext cx="2545858" cy="892362"/>
          </a:xfrm>
          <a:prstGeom prst="rect">
            <a:avLst/>
          </a:prstGeom>
        </p:spPr>
      </p:pic>
      <p:pic>
        <p:nvPicPr>
          <p:cNvPr id="6" name="Picture 6"/>
          <p:cNvPicPr>
            <a:picLocks noChangeAspect="1"/>
          </p:cNvPicPr>
          <p:nvPr/>
        </p:nvPicPr>
        <p:blipFill>
          <a:blip r:embed="rId4"/>
          <a:srcRect t="614" b="614"/>
          <a:stretch>
            <a:fillRect/>
          </a:stretch>
        </p:blipFill>
        <p:spPr>
          <a:xfrm>
            <a:off x="14148726" y="3872936"/>
            <a:ext cx="2514971" cy="1785436"/>
          </a:xfrm>
          <a:prstGeom prst="rect">
            <a:avLst/>
          </a:prstGeom>
        </p:spPr>
      </p:pic>
      <p:pic>
        <p:nvPicPr>
          <p:cNvPr id="7" name="Picture 7"/>
          <p:cNvPicPr>
            <a:picLocks noChangeAspect="1"/>
          </p:cNvPicPr>
          <p:nvPr/>
        </p:nvPicPr>
        <p:blipFill>
          <a:blip r:embed="rId5"/>
          <a:srcRect/>
          <a:stretch>
            <a:fillRect/>
          </a:stretch>
        </p:blipFill>
        <p:spPr>
          <a:xfrm>
            <a:off x="13965615" y="7572663"/>
            <a:ext cx="2881194" cy="1992140"/>
          </a:xfrm>
          <a:prstGeom prst="rect">
            <a:avLst/>
          </a:prstGeom>
        </p:spPr>
      </p:pic>
      <p:pic>
        <p:nvPicPr>
          <p:cNvPr id="8" name="Picture 8"/>
          <p:cNvPicPr>
            <a:picLocks noChangeAspect="1"/>
          </p:cNvPicPr>
          <p:nvPr/>
        </p:nvPicPr>
        <p:blipFill>
          <a:blip r:embed="rId6"/>
          <a:srcRect/>
          <a:stretch>
            <a:fillRect/>
          </a:stretch>
        </p:blipFill>
        <p:spPr>
          <a:xfrm>
            <a:off x="10272266" y="6840721"/>
            <a:ext cx="2088799" cy="1921086"/>
          </a:xfrm>
          <a:prstGeom prst="rect">
            <a:avLst/>
          </a:prstGeom>
        </p:spPr>
      </p:pic>
      <p:sp>
        <p:nvSpPr>
          <p:cNvPr id="9" name="TextBox 9"/>
          <p:cNvSpPr txBox="1"/>
          <p:nvPr/>
        </p:nvSpPr>
        <p:spPr>
          <a:xfrm>
            <a:off x="242207" y="4765654"/>
            <a:ext cx="6065047" cy="2628900"/>
          </a:xfrm>
          <a:prstGeom prst="rect">
            <a:avLst/>
          </a:prstGeom>
        </p:spPr>
        <p:txBody>
          <a:bodyPr lIns="0" tIns="0" rIns="0" bIns="0" rtlCol="0" anchor="t">
            <a:spAutoFit/>
          </a:bodyPr>
          <a:lstStyle/>
          <a:p>
            <a:pPr>
              <a:lnSpc>
                <a:spcPts val="6960"/>
              </a:lnSpc>
            </a:pPr>
            <a:r>
              <a:rPr lang="en-US" sz="5800">
                <a:solidFill>
                  <a:srgbClr val="273755"/>
                </a:solidFill>
                <a:latin typeface="Montserrat" panose="00000500000000000000"/>
              </a:rPr>
              <a:t>CÁC DỤNG CỤ PHẢI CHI:</a:t>
            </a:r>
            <a:endParaRPr lang="en-US" sz="5800">
              <a:solidFill>
                <a:srgbClr val="273755"/>
              </a:solidFill>
              <a:latin typeface="Montserrat" panose="00000500000000000000"/>
            </a:endParaRPr>
          </a:p>
          <a:p>
            <a:pPr algn="l">
              <a:lnSpc>
                <a:spcPts val="6960"/>
              </a:lnSpc>
            </a:pPr>
          </a:p>
        </p:txBody>
      </p:sp>
      <p:sp>
        <p:nvSpPr>
          <p:cNvPr id="10" name="TextBox 10"/>
          <p:cNvSpPr txBox="1"/>
          <p:nvPr/>
        </p:nvSpPr>
        <p:spPr>
          <a:xfrm>
            <a:off x="7457777" y="2746354"/>
            <a:ext cx="1645920" cy="514350"/>
          </a:xfrm>
          <a:prstGeom prst="rect">
            <a:avLst/>
          </a:prstGeom>
        </p:spPr>
        <p:txBody>
          <a:bodyPr lIns="0" tIns="0" rIns="0" bIns="0" rtlCol="0" anchor="t">
            <a:spAutoFit/>
          </a:bodyPr>
          <a:lstStyle/>
          <a:p>
            <a:pPr algn="ctr">
              <a:lnSpc>
                <a:spcPts val="4200"/>
              </a:lnSpc>
              <a:spcBef>
                <a:spcPct val="0"/>
              </a:spcBef>
            </a:pPr>
            <a:r>
              <a:rPr lang="en-US" sz="3000">
                <a:solidFill>
                  <a:srgbClr val="273755"/>
                </a:solidFill>
                <a:latin typeface="Montserrat" panose="00000500000000000000"/>
              </a:rPr>
              <a:t>ROUTER</a:t>
            </a:r>
            <a:endParaRPr lang="en-US" sz="3000">
              <a:solidFill>
                <a:srgbClr val="273755"/>
              </a:solidFill>
              <a:latin typeface="Montserrat" panose="00000500000000000000"/>
            </a:endParaRPr>
          </a:p>
        </p:txBody>
      </p:sp>
      <p:sp>
        <p:nvSpPr>
          <p:cNvPr id="11" name="TextBox 11"/>
          <p:cNvSpPr txBox="1"/>
          <p:nvPr/>
        </p:nvSpPr>
        <p:spPr>
          <a:xfrm>
            <a:off x="7568922" y="5154686"/>
            <a:ext cx="1575078" cy="514350"/>
          </a:xfrm>
          <a:prstGeom prst="rect">
            <a:avLst/>
          </a:prstGeom>
        </p:spPr>
        <p:txBody>
          <a:bodyPr lIns="0" tIns="0" rIns="0" bIns="0" rtlCol="0" anchor="t">
            <a:spAutoFit/>
          </a:bodyPr>
          <a:lstStyle/>
          <a:p>
            <a:pPr algn="ctr">
              <a:lnSpc>
                <a:spcPts val="4200"/>
              </a:lnSpc>
              <a:spcBef>
                <a:spcPct val="0"/>
              </a:spcBef>
            </a:pPr>
            <a:r>
              <a:rPr lang="en-US" sz="3000">
                <a:solidFill>
                  <a:srgbClr val="273755"/>
                </a:solidFill>
                <a:latin typeface="Montserrat" panose="00000500000000000000"/>
              </a:rPr>
              <a:t>SWITCH</a:t>
            </a:r>
            <a:endParaRPr lang="en-US" sz="3000">
              <a:solidFill>
                <a:srgbClr val="273755"/>
              </a:solidFill>
              <a:latin typeface="Montserrat" panose="00000500000000000000"/>
            </a:endParaRPr>
          </a:p>
        </p:txBody>
      </p:sp>
      <p:sp>
        <p:nvSpPr>
          <p:cNvPr id="12" name="TextBox 12"/>
          <p:cNvSpPr txBox="1"/>
          <p:nvPr/>
        </p:nvSpPr>
        <p:spPr>
          <a:xfrm>
            <a:off x="13965615" y="2649585"/>
            <a:ext cx="2881194" cy="514350"/>
          </a:xfrm>
          <a:prstGeom prst="rect">
            <a:avLst/>
          </a:prstGeom>
        </p:spPr>
        <p:txBody>
          <a:bodyPr lIns="0" tIns="0" rIns="0" bIns="0" rtlCol="0" anchor="t">
            <a:spAutoFit/>
          </a:bodyPr>
          <a:lstStyle/>
          <a:p>
            <a:pPr algn="ctr">
              <a:lnSpc>
                <a:spcPts val="4200"/>
              </a:lnSpc>
              <a:spcBef>
                <a:spcPct val="0"/>
              </a:spcBef>
            </a:pPr>
            <a:r>
              <a:rPr lang="en-US" sz="3000">
                <a:solidFill>
                  <a:srgbClr val="273755"/>
                </a:solidFill>
                <a:latin typeface="Montserrat" panose="00000500000000000000"/>
              </a:rPr>
              <a:t>ACCESS POINT</a:t>
            </a:r>
            <a:endParaRPr lang="en-US" sz="3000">
              <a:solidFill>
                <a:srgbClr val="273755"/>
              </a:solidFill>
              <a:latin typeface="Montserrat" panose="00000500000000000000"/>
            </a:endParaRPr>
          </a:p>
        </p:txBody>
      </p:sp>
      <p:sp>
        <p:nvSpPr>
          <p:cNvPr id="13" name="TextBox 13"/>
          <p:cNvSpPr txBox="1"/>
          <p:nvPr/>
        </p:nvSpPr>
        <p:spPr>
          <a:xfrm>
            <a:off x="7457777" y="7515513"/>
            <a:ext cx="2161818" cy="514350"/>
          </a:xfrm>
          <a:prstGeom prst="rect">
            <a:avLst/>
          </a:prstGeom>
        </p:spPr>
        <p:txBody>
          <a:bodyPr lIns="0" tIns="0" rIns="0" bIns="0" rtlCol="0" anchor="t">
            <a:spAutoFit/>
          </a:bodyPr>
          <a:lstStyle/>
          <a:p>
            <a:pPr algn="ctr">
              <a:lnSpc>
                <a:spcPts val="4200"/>
              </a:lnSpc>
              <a:spcBef>
                <a:spcPct val="0"/>
              </a:spcBef>
            </a:pPr>
            <a:r>
              <a:rPr lang="en-US" sz="3000">
                <a:solidFill>
                  <a:srgbClr val="273755"/>
                </a:solidFill>
                <a:latin typeface="Montserrat" panose="00000500000000000000"/>
              </a:rPr>
              <a:t>CÁP MẠNG</a:t>
            </a:r>
            <a:endParaRPr lang="en-US" sz="3000">
              <a:solidFill>
                <a:srgbClr val="273755"/>
              </a:solidFill>
              <a:latin typeface="Montserrat" panose="00000500000000000000"/>
            </a:endParaRPr>
          </a:p>
        </p:txBody>
      </p:sp>
      <p:sp>
        <p:nvSpPr>
          <p:cNvPr id="14" name="TextBox 14"/>
          <p:cNvSpPr txBox="1"/>
          <p:nvPr/>
        </p:nvSpPr>
        <p:spPr>
          <a:xfrm>
            <a:off x="14390252" y="6719599"/>
            <a:ext cx="2031921" cy="514350"/>
          </a:xfrm>
          <a:prstGeom prst="rect">
            <a:avLst/>
          </a:prstGeom>
        </p:spPr>
        <p:txBody>
          <a:bodyPr lIns="0" tIns="0" rIns="0" bIns="0" rtlCol="0" anchor="t">
            <a:spAutoFit/>
          </a:bodyPr>
          <a:lstStyle/>
          <a:p>
            <a:pPr algn="ctr">
              <a:lnSpc>
                <a:spcPts val="4200"/>
              </a:lnSpc>
              <a:spcBef>
                <a:spcPct val="0"/>
              </a:spcBef>
            </a:pPr>
            <a:r>
              <a:rPr lang="en-US" sz="3000">
                <a:solidFill>
                  <a:srgbClr val="273755"/>
                </a:solidFill>
                <a:latin typeface="Montserrat" panose="00000500000000000000"/>
              </a:rPr>
              <a:t>FIREWALL</a:t>
            </a:r>
            <a:endParaRPr lang="en-US" sz="3000">
              <a:solidFill>
                <a:srgbClr val="273755"/>
              </a:solidFill>
              <a:latin typeface="Montserrat"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485950" y="-254545"/>
            <a:ext cx="852693" cy="10838164"/>
          </a:xfrm>
          <a:prstGeom prst="rect">
            <a:avLst/>
          </a:prstGeom>
          <a:solidFill>
            <a:srgbClr val="8AABCA"/>
          </a:solidFill>
        </p:spPr>
      </p:sp>
      <p:pic>
        <p:nvPicPr>
          <p:cNvPr id="3" name="Picture 3"/>
          <p:cNvPicPr>
            <a:picLocks noChangeAspect="1"/>
          </p:cNvPicPr>
          <p:nvPr/>
        </p:nvPicPr>
        <p:blipFill>
          <a:blip r:embed="rId1"/>
          <a:srcRect/>
          <a:stretch>
            <a:fillRect/>
          </a:stretch>
        </p:blipFill>
        <p:spPr>
          <a:xfrm>
            <a:off x="6683156" y="4486007"/>
            <a:ext cx="5408785" cy="3614282"/>
          </a:xfrm>
          <a:prstGeom prst="rect">
            <a:avLst/>
          </a:prstGeom>
        </p:spPr>
      </p:pic>
      <p:grpSp>
        <p:nvGrpSpPr>
          <p:cNvPr id="4" name="Group 4"/>
          <p:cNvGrpSpPr/>
          <p:nvPr/>
        </p:nvGrpSpPr>
        <p:grpSpPr>
          <a:xfrm rot="0">
            <a:off x="818332" y="962025"/>
            <a:ext cx="7044193" cy="3928477"/>
            <a:chOff x="0" y="0"/>
            <a:chExt cx="9392258" cy="5237970"/>
          </a:xfrm>
        </p:grpSpPr>
        <p:sp>
          <p:nvSpPr>
            <p:cNvPr id="5" name="TextBox 5"/>
            <p:cNvSpPr txBox="1"/>
            <p:nvPr/>
          </p:nvSpPr>
          <p:spPr>
            <a:xfrm>
              <a:off x="0" y="4613977"/>
              <a:ext cx="7985177" cy="599863"/>
            </a:xfrm>
            <a:prstGeom prst="rect">
              <a:avLst/>
            </a:prstGeom>
          </p:spPr>
          <p:txBody>
            <a:bodyPr lIns="0" tIns="0" rIns="0" bIns="0" rtlCol="0" anchor="t">
              <a:spAutoFit/>
            </a:bodyPr>
            <a:lstStyle/>
            <a:p>
              <a:pPr algn="l">
                <a:lnSpc>
                  <a:spcPts val="3815"/>
                </a:lnSpc>
              </a:pPr>
            </a:p>
          </p:txBody>
        </p:sp>
        <p:sp>
          <p:nvSpPr>
            <p:cNvPr id="6" name="TextBox 6"/>
            <p:cNvSpPr txBox="1"/>
            <p:nvPr/>
          </p:nvSpPr>
          <p:spPr>
            <a:xfrm>
              <a:off x="0" y="-48683"/>
              <a:ext cx="9392258" cy="2377017"/>
            </a:xfrm>
            <a:prstGeom prst="rect">
              <a:avLst/>
            </a:prstGeom>
          </p:spPr>
          <p:txBody>
            <a:bodyPr lIns="0" tIns="0" rIns="0" bIns="0" rtlCol="0" anchor="t">
              <a:spAutoFit/>
            </a:bodyPr>
            <a:lstStyle/>
            <a:p>
              <a:pPr>
                <a:lnSpc>
                  <a:spcPts val="7150"/>
                </a:lnSpc>
              </a:pPr>
              <a:r>
                <a:rPr lang="en-US" sz="5500">
                  <a:solidFill>
                    <a:srgbClr val="F9FCFF"/>
                  </a:solidFill>
                  <a:latin typeface="Montserrat" panose="00000500000000000000"/>
                </a:rPr>
                <a:t>CHỌN MUA DÂY</a:t>
              </a:r>
              <a:endParaRPr lang="en-US" sz="5500">
                <a:solidFill>
                  <a:srgbClr val="F9FCFF"/>
                </a:solidFill>
                <a:latin typeface="Montserrat" panose="00000500000000000000"/>
              </a:endParaRPr>
            </a:p>
            <a:p>
              <a:pPr algn="l">
                <a:lnSpc>
                  <a:spcPts val="7150"/>
                </a:lnSpc>
              </a:pPr>
            </a:p>
          </p:txBody>
        </p:sp>
        <p:sp>
          <p:nvSpPr>
            <p:cNvPr id="7" name="TextBox 7"/>
            <p:cNvSpPr txBox="1"/>
            <p:nvPr/>
          </p:nvSpPr>
          <p:spPr>
            <a:xfrm>
              <a:off x="0" y="2727296"/>
              <a:ext cx="8439847" cy="740833"/>
            </a:xfrm>
            <a:prstGeom prst="rect">
              <a:avLst/>
            </a:prstGeom>
          </p:spPr>
          <p:txBody>
            <a:bodyPr lIns="0" tIns="0" rIns="0" bIns="0" rtlCol="0" anchor="t">
              <a:spAutoFit/>
            </a:bodyPr>
            <a:lstStyle/>
            <a:p>
              <a:pPr algn="l">
                <a:lnSpc>
                  <a:spcPts val="4550"/>
                </a:lnSpc>
              </a:pPr>
            </a:p>
          </p:txBody>
        </p:sp>
      </p:grpSp>
      <p:pic>
        <p:nvPicPr>
          <p:cNvPr id="8" name="Picture 8"/>
          <p:cNvPicPr>
            <a:picLocks noChangeAspect="1"/>
          </p:cNvPicPr>
          <p:nvPr/>
        </p:nvPicPr>
        <p:blipFill>
          <a:blip r:embed="rId2"/>
          <a:srcRect/>
          <a:stretch>
            <a:fillRect/>
          </a:stretch>
        </p:blipFill>
        <p:spPr>
          <a:xfrm>
            <a:off x="1389130" y="4387788"/>
            <a:ext cx="4782504" cy="3690845"/>
          </a:xfrm>
          <a:prstGeom prst="rect">
            <a:avLst/>
          </a:prstGeom>
        </p:spPr>
      </p:pic>
      <p:pic>
        <p:nvPicPr>
          <p:cNvPr id="9" name="Picture 9"/>
          <p:cNvPicPr>
            <a:picLocks noChangeAspect="1"/>
          </p:cNvPicPr>
          <p:nvPr/>
        </p:nvPicPr>
        <p:blipFill>
          <a:blip r:embed="rId3"/>
          <a:srcRect/>
          <a:stretch>
            <a:fillRect/>
          </a:stretch>
        </p:blipFill>
        <p:spPr>
          <a:xfrm>
            <a:off x="12603464" y="4486007"/>
            <a:ext cx="5684536" cy="3592627"/>
          </a:xfrm>
          <a:prstGeom prst="rect">
            <a:avLst/>
          </a:prstGeom>
        </p:spPr>
      </p:pic>
      <p:sp>
        <p:nvSpPr>
          <p:cNvPr id="10" name="TextBox 10"/>
          <p:cNvSpPr txBox="1"/>
          <p:nvPr/>
        </p:nvSpPr>
        <p:spPr>
          <a:xfrm>
            <a:off x="1650175" y="3274513"/>
            <a:ext cx="4260413"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Montserrat" panose="00000500000000000000"/>
              </a:rPr>
              <a:t>DÂY CÁP ĐỒNG TRỤC</a:t>
            </a:r>
            <a:endParaRPr lang="en-US" sz="3000">
              <a:solidFill>
                <a:srgbClr val="FFFFFF"/>
              </a:solidFill>
              <a:latin typeface="Montserrat" panose="00000500000000000000"/>
            </a:endParaRPr>
          </a:p>
        </p:txBody>
      </p:sp>
      <p:sp>
        <p:nvSpPr>
          <p:cNvPr id="11" name="TextBox 11"/>
          <p:cNvSpPr txBox="1"/>
          <p:nvPr/>
        </p:nvSpPr>
        <p:spPr>
          <a:xfrm>
            <a:off x="7862525" y="3274513"/>
            <a:ext cx="3853815"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Montserrat" panose="00000500000000000000"/>
              </a:rPr>
              <a:t>DÂY CÁP XOẮN ĐÔI</a:t>
            </a:r>
            <a:endParaRPr lang="en-US" sz="3000">
              <a:solidFill>
                <a:srgbClr val="FFFFFF"/>
              </a:solidFill>
              <a:latin typeface="Montserrat" panose="00000500000000000000"/>
            </a:endParaRPr>
          </a:p>
        </p:txBody>
      </p:sp>
      <p:sp>
        <p:nvSpPr>
          <p:cNvPr id="12" name="TextBox 12"/>
          <p:cNvSpPr txBox="1"/>
          <p:nvPr/>
        </p:nvSpPr>
        <p:spPr>
          <a:xfrm>
            <a:off x="14124528" y="3274513"/>
            <a:ext cx="2428518"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Montserrat" panose="00000500000000000000"/>
              </a:rPr>
              <a:t>DÂY QUANG</a:t>
            </a:r>
            <a:endParaRPr lang="en-US" sz="3000">
              <a:solidFill>
                <a:srgbClr val="FFFFFF"/>
              </a:solidFill>
              <a:latin typeface="Montserrat"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rot="0">
            <a:off x="-464913" y="1028700"/>
            <a:ext cx="9031804" cy="9592785"/>
            <a:chOff x="0" y="0"/>
            <a:chExt cx="12042405" cy="12790380"/>
          </a:xfrm>
        </p:grpSpPr>
        <p:pic>
          <p:nvPicPr>
            <p:cNvPr id="3" name="Picture 3"/>
            <p:cNvPicPr>
              <a:picLocks noChangeAspect="1"/>
            </p:cNvPicPr>
            <p:nvPr/>
          </p:nvPicPr>
          <p:blipFill>
            <a:blip r:embed="rId1"/>
            <a:srcRect t="3864" b="42996"/>
            <a:stretch>
              <a:fillRect/>
            </a:stretch>
          </p:blipFill>
          <p:spPr>
            <a:xfrm>
              <a:off x="0" y="0"/>
              <a:ext cx="12042405" cy="4263460"/>
            </a:xfrm>
            <a:prstGeom prst="rect">
              <a:avLst/>
            </a:prstGeom>
          </p:spPr>
        </p:pic>
        <p:pic>
          <p:nvPicPr>
            <p:cNvPr id="4" name="Picture 4"/>
            <p:cNvPicPr>
              <a:picLocks noChangeAspect="1"/>
            </p:cNvPicPr>
            <p:nvPr/>
          </p:nvPicPr>
          <p:blipFill>
            <a:blip r:embed="rId2"/>
            <a:srcRect b="46861"/>
            <a:stretch>
              <a:fillRect/>
            </a:stretch>
          </p:blipFill>
          <p:spPr>
            <a:xfrm>
              <a:off x="0" y="4263460"/>
              <a:ext cx="12042405" cy="4263460"/>
            </a:xfrm>
            <a:prstGeom prst="rect">
              <a:avLst/>
            </a:prstGeom>
          </p:spPr>
        </p:pic>
        <p:pic>
          <p:nvPicPr>
            <p:cNvPr id="5" name="Picture 5"/>
            <p:cNvPicPr>
              <a:picLocks noChangeAspect="1"/>
            </p:cNvPicPr>
            <p:nvPr/>
          </p:nvPicPr>
          <p:blipFill>
            <a:blip r:embed="rId3"/>
            <a:srcRect t="23480" b="23480"/>
            <a:stretch>
              <a:fillRect/>
            </a:stretch>
          </p:blipFill>
          <p:spPr>
            <a:xfrm>
              <a:off x="0" y="8526920"/>
              <a:ext cx="12042405" cy="4263460"/>
            </a:xfrm>
            <a:prstGeom prst="rect">
              <a:avLst/>
            </a:prstGeom>
          </p:spPr>
        </p:pic>
      </p:grpSp>
      <p:grpSp>
        <p:nvGrpSpPr>
          <p:cNvPr id="6" name="Group 6"/>
          <p:cNvGrpSpPr/>
          <p:nvPr/>
        </p:nvGrpSpPr>
        <p:grpSpPr>
          <a:xfrm rot="0">
            <a:off x="9015065" y="1846696"/>
            <a:ext cx="8244235" cy="2399623"/>
            <a:chOff x="0" y="0"/>
            <a:chExt cx="10992313" cy="3199498"/>
          </a:xfrm>
        </p:grpSpPr>
        <p:sp>
          <p:nvSpPr>
            <p:cNvPr id="7" name="TextBox 7"/>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LẬP KẾ HOẠCH</a:t>
              </a:r>
              <a:endParaRPr lang="en-US" sz="3000">
                <a:solidFill>
                  <a:srgbClr val="273755"/>
                </a:solidFill>
                <a:latin typeface="Montserrat" panose="00000500000000000000"/>
              </a:endParaRPr>
            </a:p>
          </p:txBody>
        </p:sp>
        <p:sp>
          <p:nvSpPr>
            <p:cNvPr id="8" name="TextBox 8"/>
            <p:cNvSpPr txBox="1"/>
            <p:nvPr/>
          </p:nvSpPr>
          <p:spPr>
            <a:xfrm>
              <a:off x="0" y="905384"/>
              <a:ext cx="10155656" cy="22997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1. Tính tổng số phòng trên 5 tầng: 366 phòng chia đều lên 5 tầng sẽ có trung bình 73 phòng trên mỗi tầng.</a:t>
              </a:r>
              <a:endParaRPr lang="en-US" sz="2500">
                <a:solidFill>
                  <a:srgbClr val="273755"/>
                </a:solidFill>
                <a:latin typeface="Noto Serif Italics" panose="02020600060500090200"/>
              </a:endParaRPr>
            </a:p>
            <a:p>
              <a:pPr algn="l">
                <a:lnSpc>
                  <a:spcPts val="3500"/>
                </a:lnSpc>
              </a:pPr>
            </a:p>
          </p:txBody>
        </p:sp>
      </p:grpSp>
      <p:grpSp>
        <p:nvGrpSpPr>
          <p:cNvPr id="9" name="Group 9"/>
          <p:cNvGrpSpPr/>
          <p:nvPr/>
        </p:nvGrpSpPr>
        <p:grpSpPr>
          <a:xfrm rot="0">
            <a:off x="9144000" y="6858677"/>
            <a:ext cx="8244235" cy="3275923"/>
            <a:chOff x="0" y="0"/>
            <a:chExt cx="10992313" cy="4367898"/>
          </a:xfrm>
        </p:grpSpPr>
        <p:sp>
          <p:nvSpPr>
            <p:cNvPr id="10" name="TextBox 10"/>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TIẾN HÀNH</a:t>
              </a:r>
              <a:endParaRPr lang="en-US" sz="3000">
                <a:solidFill>
                  <a:srgbClr val="273755"/>
                </a:solidFill>
                <a:latin typeface="Montserrat" panose="00000500000000000000"/>
              </a:endParaRPr>
            </a:p>
          </p:txBody>
        </p:sp>
        <p:sp>
          <p:nvSpPr>
            <p:cNvPr id="11" name="TextBox 11"/>
            <p:cNvSpPr txBox="1"/>
            <p:nvPr/>
          </p:nvSpPr>
          <p:spPr>
            <a:xfrm>
              <a:off x="0" y="905384"/>
              <a:ext cx="10155656" cy="34681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3. Ta tính tổng chiều dài mạng là: </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Chiều dài dây mạng trên một tầng = ( số phòng trên tầng đó – 1) x koảng cách giữa các phòng: </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(73 – 1) x 20 = 1440m</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Vậy ta có 5 tầng vậy tổng cộng ta cần 7200m</a:t>
              </a:r>
              <a:endParaRPr lang="en-US" sz="2500">
                <a:solidFill>
                  <a:srgbClr val="273755"/>
                </a:solidFill>
                <a:latin typeface="Noto Serif Italics" panose="02020600060500090200"/>
              </a:endParaRPr>
            </a:p>
            <a:p>
              <a:pPr algn="l">
                <a:lnSpc>
                  <a:spcPts val="3500"/>
                </a:lnSpc>
              </a:pPr>
            </a:p>
          </p:txBody>
        </p:sp>
      </p:grpSp>
      <p:grpSp>
        <p:nvGrpSpPr>
          <p:cNvPr id="12" name="Group 12"/>
          <p:cNvGrpSpPr/>
          <p:nvPr/>
        </p:nvGrpSpPr>
        <p:grpSpPr>
          <a:xfrm rot="0">
            <a:off x="9144000" y="4636845"/>
            <a:ext cx="8244235" cy="1961473"/>
            <a:chOff x="0" y="0"/>
            <a:chExt cx="10992313" cy="2615298"/>
          </a:xfrm>
        </p:grpSpPr>
        <p:sp>
          <p:nvSpPr>
            <p:cNvPr id="13" name="TextBox 13"/>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GIÁM SÁT</a:t>
              </a:r>
              <a:endParaRPr lang="en-US" sz="3000">
                <a:solidFill>
                  <a:srgbClr val="273755"/>
                </a:solidFill>
                <a:latin typeface="Montserrat" panose="00000500000000000000"/>
              </a:endParaRPr>
            </a:p>
          </p:txBody>
        </p:sp>
        <p:sp>
          <p:nvSpPr>
            <p:cNvPr id="14" name="TextBox 14"/>
            <p:cNvSpPr txBox="1"/>
            <p:nvPr/>
          </p:nvSpPr>
          <p:spPr>
            <a:xfrm>
              <a:off x="0" y="905384"/>
              <a:ext cx="10155656" cy="17155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2. Tính tổng chiều dài dây mạng cần thiết với khoảng cách giữa các phòng là 20m</a:t>
              </a:r>
              <a:endParaRPr lang="en-US" sz="2500">
                <a:solidFill>
                  <a:srgbClr val="273755"/>
                </a:solidFill>
                <a:latin typeface="Noto Serif Italics" panose="02020600060500090200"/>
              </a:endParaRPr>
            </a:p>
            <a:p>
              <a:pPr algn="l">
                <a:lnSpc>
                  <a:spcPts val="3500"/>
                </a:lnSpc>
              </a:pPr>
            </a:p>
          </p:txBody>
        </p:sp>
      </p:grpSp>
      <p:grpSp>
        <p:nvGrpSpPr>
          <p:cNvPr id="15" name="Group 15"/>
          <p:cNvGrpSpPr/>
          <p:nvPr/>
        </p:nvGrpSpPr>
        <p:grpSpPr>
          <a:xfrm rot="0">
            <a:off x="-464913" y="-403907"/>
            <a:ext cx="19217827" cy="1858622"/>
            <a:chOff x="0" y="0"/>
            <a:chExt cx="25623769" cy="2478163"/>
          </a:xfrm>
        </p:grpSpPr>
        <p:sp>
          <p:nvSpPr>
            <p:cNvPr id="16" name="AutoShape 16"/>
            <p:cNvSpPr/>
            <p:nvPr/>
          </p:nvSpPr>
          <p:spPr>
            <a:xfrm>
              <a:off x="0" y="0"/>
              <a:ext cx="25623769" cy="2478163"/>
            </a:xfrm>
            <a:prstGeom prst="rect">
              <a:avLst/>
            </a:prstGeom>
            <a:solidFill>
              <a:srgbClr val="273755"/>
            </a:solidFill>
          </p:spPr>
        </p:sp>
        <p:sp>
          <p:nvSpPr>
            <p:cNvPr id="17" name="TextBox 17"/>
            <p:cNvSpPr txBox="1"/>
            <p:nvPr/>
          </p:nvSpPr>
          <p:spPr>
            <a:xfrm>
              <a:off x="3540322" y="1015652"/>
              <a:ext cx="18543125" cy="1010920"/>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TÍNH SỐ LƯỢNG DÂY</a:t>
              </a:r>
              <a:endParaRPr lang="en-US" sz="4800" spc="120">
                <a:solidFill>
                  <a:srgbClr val="F9FCFF"/>
                </a:solidFill>
                <a:latin typeface="Noto Serif" panose="020206000605000202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rot="0">
            <a:off x="-464913" y="1028700"/>
            <a:ext cx="9031804" cy="9592785"/>
            <a:chOff x="0" y="0"/>
            <a:chExt cx="12042405" cy="12790380"/>
          </a:xfrm>
        </p:grpSpPr>
        <p:pic>
          <p:nvPicPr>
            <p:cNvPr id="3" name="Picture 3"/>
            <p:cNvPicPr>
              <a:picLocks noChangeAspect="1"/>
            </p:cNvPicPr>
            <p:nvPr/>
          </p:nvPicPr>
          <p:blipFill>
            <a:blip r:embed="rId1"/>
            <a:srcRect t="3864" b="42996"/>
            <a:stretch>
              <a:fillRect/>
            </a:stretch>
          </p:blipFill>
          <p:spPr>
            <a:xfrm>
              <a:off x="0" y="0"/>
              <a:ext cx="12042405" cy="4263460"/>
            </a:xfrm>
            <a:prstGeom prst="rect">
              <a:avLst/>
            </a:prstGeom>
          </p:spPr>
        </p:pic>
        <p:pic>
          <p:nvPicPr>
            <p:cNvPr id="4" name="Picture 4"/>
            <p:cNvPicPr>
              <a:picLocks noChangeAspect="1"/>
            </p:cNvPicPr>
            <p:nvPr/>
          </p:nvPicPr>
          <p:blipFill>
            <a:blip r:embed="rId2"/>
            <a:srcRect b="46861"/>
            <a:stretch>
              <a:fillRect/>
            </a:stretch>
          </p:blipFill>
          <p:spPr>
            <a:xfrm>
              <a:off x="0" y="4263460"/>
              <a:ext cx="12042405" cy="4263460"/>
            </a:xfrm>
            <a:prstGeom prst="rect">
              <a:avLst/>
            </a:prstGeom>
          </p:spPr>
        </p:pic>
        <p:pic>
          <p:nvPicPr>
            <p:cNvPr id="5" name="Picture 5"/>
            <p:cNvPicPr>
              <a:picLocks noChangeAspect="1"/>
            </p:cNvPicPr>
            <p:nvPr/>
          </p:nvPicPr>
          <p:blipFill>
            <a:blip r:embed="rId3"/>
            <a:srcRect t="23480" b="23480"/>
            <a:stretch>
              <a:fillRect/>
            </a:stretch>
          </p:blipFill>
          <p:spPr>
            <a:xfrm>
              <a:off x="0" y="8526920"/>
              <a:ext cx="12042405" cy="4263460"/>
            </a:xfrm>
            <a:prstGeom prst="rect">
              <a:avLst/>
            </a:prstGeom>
          </p:spPr>
        </p:pic>
      </p:grpSp>
      <p:grpSp>
        <p:nvGrpSpPr>
          <p:cNvPr id="6" name="Group 6"/>
          <p:cNvGrpSpPr/>
          <p:nvPr/>
        </p:nvGrpSpPr>
        <p:grpSpPr>
          <a:xfrm rot="0">
            <a:off x="9015065" y="1627621"/>
            <a:ext cx="8244235" cy="2837773"/>
            <a:chOff x="0" y="0"/>
            <a:chExt cx="10992313" cy="3783698"/>
          </a:xfrm>
        </p:grpSpPr>
        <p:sp>
          <p:nvSpPr>
            <p:cNvPr id="7" name="TextBox 7"/>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LẬP KẾ HOẠCH</a:t>
              </a:r>
              <a:endParaRPr lang="en-US" sz="3000">
                <a:solidFill>
                  <a:srgbClr val="273755"/>
                </a:solidFill>
                <a:latin typeface="Montserrat" panose="00000500000000000000"/>
              </a:endParaRPr>
            </a:p>
          </p:txBody>
        </p:sp>
        <p:sp>
          <p:nvSpPr>
            <p:cNvPr id="8" name="TextBox 8"/>
            <p:cNvSpPr txBox="1"/>
            <p:nvPr/>
          </p:nvSpPr>
          <p:spPr>
            <a:xfrm>
              <a:off x="0" y="905384"/>
              <a:ext cx="10155656" cy="28839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1. Để tính toán số lượng dây mạng cần thiết cho 96 biệt thự với khoảng cách giữa các khu là 50m và mỗi khu có 20 biệt thự, ta có thể tính toán như sau</a:t>
              </a:r>
              <a:endParaRPr lang="en-US" sz="2500">
                <a:solidFill>
                  <a:srgbClr val="273755"/>
                </a:solidFill>
                <a:latin typeface="Noto Serif Italics" panose="02020600060500090200"/>
              </a:endParaRPr>
            </a:p>
            <a:p>
              <a:pPr>
                <a:lnSpc>
                  <a:spcPts val="3500"/>
                </a:lnSpc>
              </a:pPr>
            </a:p>
            <a:p>
              <a:pPr algn="l">
                <a:lnSpc>
                  <a:spcPts val="3500"/>
                </a:lnSpc>
              </a:pPr>
            </a:p>
          </p:txBody>
        </p:sp>
      </p:grpSp>
      <p:grpSp>
        <p:nvGrpSpPr>
          <p:cNvPr id="9" name="Group 9"/>
          <p:cNvGrpSpPr/>
          <p:nvPr/>
        </p:nvGrpSpPr>
        <p:grpSpPr>
          <a:xfrm rot="0">
            <a:off x="9015065" y="6469262"/>
            <a:ext cx="8244235" cy="4152223"/>
            <a:chOff x="0" y="0"/>
            <a:chExt cx="10992313" cy="5536298"/>
          </a:xfrm>
        </p:grpSpPr>
        <p:sp>
          <p:nvSpPr>
            <p:cNvPr id="10" name="TextBox 10"/>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TIẾN HÀNH</a:t>
              </a:r>
              <a:endParaRPr lang="en-US" sz="3000">
                <a:solidFill>
                  <a:srgbClr val="273755"/>
                </a:solidFill>
                <a:latin typeface="Montserrat" panose="00000500000000000000"/>
              </a:endParaRPr>
            </a:p>
          </p:txBody>
        </p:sp>
        <p:sp>
          <p:nvSpPr>
            <p:cNvPr id="11" name="TextBox 11"/>
            <p:cNvSpPr txBox="1"/>
            <p:nvPr/>
          </p:nvSpPr>
          <p:spPr>
            <a:xfrm>
              <a:off x="0" y="905384"/>
              <a:ext cx="10155656" cy="46365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3.  Chiều dài dây mạng trên một khu (số biệt thự trên khu đó – 1) x khoảng cách các khu</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Với 4 khu có 20 biệt thự mỗi khu: (20 – 1) x 50 = 950m</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Với 1 khu có 16 biệt thự: (16 – 1) x 50 = 750m</a:t>
              </a:r>
              <a:endParaRPr lang="en-US" sz="2500">
                <a:solidFill>
                  <a:srgbClr val="273755"/>
                </a:solidFill>
                <a:latin typeface="Noto Serif Italics" panose="02020600060500090200"/>
              </a:endParaRPr>
            </a:p>
            <a:p>
              <a:pPr>
                <a:lnSpc>
                  <a:spcPts val="3500"/>
                </a:lnSpc>
              </a:pPr>
              <a:r>
                <a:rPr lang="en-US" sz="2500">
                  <a:solidFill>
                    <a:srgbClr val="273755"/>
                  </a:solidFill>
                  <a:latin typeface="Noto Serif Italics" panose="02020600060500090200"/>
                </a:rPr>
                <a:t>Tổng chiều dài dây là: (950 x 4) + (750 x 1) = 4200m</a:t>
              </a:r>
              <a:endParaRPr lang="en-US" sz="2500">
                <a:solidFill>
                  <a:srgbClr val="273755"/>
                </a:solidFill>
                <a:latin typeface="Noto Serif Italics" panose="02020600060500090200"/>
              </a:endParaRPr>
            </a:p>
            <a:p>
              <a:pPr>
                <a:lnSpc>
                  <a:spcPts val="3500"/>
                </a:lnSpc>
              </a:pPr>
            </a:p>
            <a:p>
              <a:pPr algn="l">
                <a:lnSpc>
                  <a:spcPts val="3500"/>
                </a:lnSpc>
              </a:pPr>
            </a:p>
          </p:txBody>
        </p:sp>
      </p:grpSp>
      <p:grpSp>
        <p:nvGrpSpPr>
          <p:cNvPr id="12" name="Group 12"/>
          <p:cNvGrpSpPr/>
          <p:nvPr/>
        </p:nvGrpSpPr>
        <p:grpSpPr>
          <a:xfrm rot="0">
            <a:off x="9015065" y="3980731"/>
            <a:ext cx="8244235" cy="2837773"/>
            <a:chOff x="0" y="0"/>
            <a:chExt cx="10992313" cy="3783698"/>
          </a:xfrm>
        </p:grpSpPr>
        <p:sp>
          <p:nvSpPr>
            <p:cNvPr id="13" name="TextBox 13"/>
            <p:cNvSpPr txBox="1"/>
            <p:nvPr/>
          </p:nvSpPr>
          <p:spPr>
            <a:xfrm>
              <a:off x="0" y="-57150"/>
              <a:ext cx="10992313" cy="666750"/>
            </a:xfrm>
            <a:prstGeom prst="rect">
              <a:avLst/>
            </a:prstGeom>
          </p:spPr>
          <p:txBody>
            <a:bodyPr lIns="0" tIns="0" rIns="0" bIns="0" rtlCol="0" anchor="t">
              <a:spAutoFit/>
            </a:bodyPr>
            <a:lstStyle/>
            <a:p>
              <a:pPr algn="l">
                <a:lnSpc>
                  <a:spcPts val="4200"/>
                </a:lnSpc>
              </a:pPr>
              <a:r>
                <a:rPr lang="en-US" sz="3000">
                  <a:solidFill>
                    <a:srgbClr val="273755"/>
                  </a:solidFill>
                  <a:latin typeface="Montserrat" panose="00000500000000000000"/>
                </a:rPr>
                <a:t>GIÁM SÁT</a:t>
              </a:r>
              <a:endParaRPr lang="en-US" sz="3000">
                <a:solidFill>
                  <a:srgbClr val="273755"/>
                </a:solidFill>
                <a:latin typeface="Montserrat" panose="00000500000000000000"/>
              </a:endParaRPr>
            </a:p>
          </p:txBody>
        </p:sp>
        <p:sp>
          <p:nvSpPr>
            <p:cNvPr id="14" name="TextBox 14"/>
            <p:cNvSpPr txBox="1"/>
            <p:nvPr/>
          </p:nvSpPr>
          <p:spPr>
            <a:xfrm>
              <a:off x="0" y="905384"/>
              <a:ext cx="10155656" cy="2883958"/>
            </a:xfrm>
            <a:prstGeom prst="rect">
              <a:avLst/>
            </a:prstGeom>
          </p:spPr>
          <p:txBody>
            <a:bodyPr lIns="0" tIns="0" rIns="0" bIns="0" rtlCol="0" anchor="t">
              <a:spAutoFit/>
            </a:bodyPr>
            <a:lstStyle/>
            <a:p>
              <a:pPr>
                <a:lnSpc>
                  <a:spcPts val="3500"/>
                </a:lnSpc>
              </a:pPr>
              <a:r>
                <a:rPr lang="en-US" sz="2500">
                  <a:solidFill>
                    <a:srgbClr val="273755"/>
                  </a:solidFill>
                  <a:latin typeface="Noto Serif Italics" panose="02020600060500090200"/>
                </a:rPr>
                <a:t>2. Tính tổng số khu: Với 96 biệt thự, ta chia 96/20 = 4.8 tức là 5 khu, trong đó 4 khu có 20 biệt thự và 1 khu có 16 biệt thự.</a:t>
              </a:r>
              <a:endParaRPr lang="en-US" sz="2500">
                <a:solidFill>
                  <a:srgbClr val="273755"/>
                </a:solidFill>
                <a:latin typeface="Noto Serif Italics" panose="02020600060500090200"/>
              </a:endParaRPr>
            </a:p>
            <a:p>
              <a:pPr>
                <a:lnSpc>
                  <a:spcPts val="3500"/>
                </a:lnSpc>
              </a:pPr>
            </a:p>
            <a:p>
              <a:pPr algn="l">
                <a:lnSpc>
                  <a:spcPts val="3500"/>
                </a:lnSpc>
              </a:pPr>
            </a:p>
          </p:txBody>
        </p:sp>
      </p:grpSp>
      <p:grpSp>
        <p:nvGrpSpPr>
          <p:cNvPr id="15" name="Group 15"/>
          <p:cNvGrpSpPr/>
          <p:nvPr/>
        </p:nvGrpSpPr>
        <p:grpSpPr>
          <a:xfrm rot="0">
            <a:off x="-464913" y="-403907"/>
            <a:ext cx="19217827" cy="1858622"/>
            <a:chOff x="0" y="0"/>
            <a:chExt cx="25623769" cy="2478163"/>
          </a:xfrm>
        </p:grpSpPr>
        <p:sp>
          <p:nvSpPr>
            <p:cNvPr id="16" name="AutoShape 16"/>
            <p:cNvSpPr/>
            <p:nvPr/>
          </p:nvSpPr>
          <p:spPr>
            <a:xfrm>
              <a:off x="0" y="0"/>
              <a:ext cx="25623769" cy="2478163"/>
            </a:xfrm>
            <a:prstGeom prst="rect">
              <a:avLst/>
            </a:prstGeom>
            <a:solidFill>
              <a:srgbClr val="273755"/>
            </a:solidFill>
          </p:spPr>
        </p:sp>
        <p:sp>
          <p:nvSpPr>
            <p:cNvPr id="17" name="TextBox 17"/>
            <p:cNvSpPr txBox="1"/>
            <p:nvPr/>
          </p:nvSpPr>
          <p:spPr>
            <a:xfrm>
              <a:off x="3540322" y="1015652"/>
              <a:ext cx="18543125" cy="1010920"/>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TÍNH SỐ LƯỢNG DÂY</a:t>
              </a:r>
              <a:endParaRPr lang="en-US" sz="4800" spc="120">
                <a:solidFill>
                  <a:srgbClr val="F9FCFF"/>
                </a:solidFill>
                <a:latin typeface="Noto Serif" panose="020206000605000202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6098571" y="-654245"/>
            <a:ext cx="6111895" cy="11511342"/>
          </a:xfrm>
          <a:prstGeom prst="rect">
            <a:avLst/>
          </a:prstGeom>
          <a:solidFill>
            <a:srgbClr val="8AABCA">
              <a:alpha val="21961"/>
            </a:srgbClr>
          </a:solidFill>
        </p:spPr>
      </p:sp>
      <p:sp>
        <p:nvSpPr>
          <p:cNvPr id="3" name="AutoShape 3"/>
          <p:cNvSpPr/>
          <p:nvPr/>
        </p:nvSpPr>
        <p:spPr>
          <a:xfrm>
            <a:off x="-717355" y="-665347"/>
            <a:ext cx="19722710" cy="2623875"/>
          </a:xfrm>
          <a:prstGeom prst="rect">
            <a:avLst/>
          </a:prstGeom>
          <a:solidFill>
            <a:srgbClr val="273755"/>
          </a:solidFill>
        </p:spPr>
      </p:sp>
      <p:pic>
        <p:nvPicPr>
          <p:cNvPr id="4" name="Picture 4"/>
          <p:cNvPicPr>
            <a:picLocks noChangeAspect="1"/>
          </p:cNvPicPr>
          <p:nvPr/>
        </p:nvPicPr>
        <p:blipFill>
          <a:blip r:embed="rId1"/>
          <a:srcRect r="2872"/>
          <a:stretch>
            <a:fillRect/>
          </a:stretch>
        </p:blipFill>
        <p:spPr>
          <a:xfrm>
            <a:off x="306458" y="2918724"/>
            <a:ext cx="5462577" cy="4246219"/>
          </a:xfrm>
          <a:prstGeom prst="rect">
            <a:avLst/>
          </a:prstGeom>
        </p:spPr>
      </p:pic>
      <p:pic>
        <p:nvPicPr>
          <p:cNvPr id="5" name="Picture 5"/>
          <p:cNvPicPr>
            <a:picLocks noChangeAspect="1"/>
          </p:cNvPicPr>
          <p:nvPr/>
        </p:nvPicPr>
        <p:blipFill>
          <a:blip r:embed="rId2"/>
          <a:srcRect l="4775" b="3672"/>
          <a:stretch>
            <a:fillRect/>
          </a:stretch>
        </p:blipFill>
        <p:spPr>
          <a:xfrm>
            <a:off x="6384534" y="2961827"/>
            <a:ext cx="5539969" cy="4203116"/>
          </a:xfrm>
          <a:prstGeom prst="rect">
            <a:avLst/>
          </a:prstGeom>
        </p:spPr>
      </p:pic>
      <p:pic>
        <p:nvPicPr>
          <p:cNvPr id="6" name="Picture 6"/>
          <p:cNvPicPr>
            <a:picLocks noChangeAspect="1"/>
          </p:cNvPicPr>
          <p:nvPr/>
        </p:nvPicPr>
        <p:blipFill>
          <a:blip r:embed="rId3"/>
          <a:srcRect l="18289" r="21080"/>
          <a:stretch>
            <a:fillRect/>
          </a:stretch>
        </p:blipFill>
        <p:spPr>
          <a:xfrm>
            <a:off x="12413312" y="2961827"/>
            <a:ext cx="5616201" cy="4203116"/>
          </a:xfrm>
          <a:prstGeom prst="rect">
            <a:avLst/>
          </a:prstGeom>
        </p:spPr>
      </p:pic>
      <p:grpSp>
        <p:nvGrpSpPr>
          <p:cNvPr id="7" name="Group 7"/>
          <p:cNvGrpSpPr/>
          <p:nvPr/>
        </p:nvGrpSpPr>
        <p:grpSpPr>
          <a:xfrm rot="0">
            <a:off x="460706" y="8211749"/>
            <a:ext cx="5088713" cy="1478351"/>
            <a:chOff x="0" y="0"/>
            <a:chExt cx="6784951" cy="1971134"/>
          </a:xfrm>
        </p:grpSpPr>
        <p:sp>
          <p:nvSpPr>
            <p:cNvPr id="8" name="TextBox 8"/>
            <p:cNvSpPr txBox="1"/>
            <p:nvPr/>
          </p:nvSpPr>
          <p:spPr>
            <a:xfrm>
              <a:off x="0" y="-57150"/>
              <a:ext cx="6784951" cy="6667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2 NHÀ HÀNG</a:t>
              </a:r>
              <a:endParaRPr lang="en-US" sz="3000">
                <a:solidFill>
                  <a:srgbClr val="273755"/>
                </a:solidFill>
                <a:latin typeface="Montserrat" panose="00000500000000000000"/>
              </a:endParaRPr>
            </a:p>
          </p:txBody>
        </p:sp>
        <p:sp>
          <p:nvSpPr>
            <p:cNvPr id="9" name="TextBox 9"/>
            <p:cNvSpPr txBox="1"/>
            <p:nvPr/>
          </p:nvSpPr>
          <p:spPr>
            <a:xfrm>
              <a:off x="369604" y="839776"/>
              <a:ext cx="5892196" cy="1131358"/>
            </a:xfrm>
            <a:prstGeom prst="rect">
              <a:avLst/>
            </a:prstGeom>
          </p:spPr>
          <p:txBody>
            <a:bodyPr lIns="0" tIns="0" rIns="0" bIns="0" rtlCol="0" anchor="t">
              <a:spAutoFit/>
            </a:bodyPr>
            <a:lstStyle/>
            <a:p>
              <a:pPr algn="ctr">
                <a:lnSpc>
                  <a:spcPts val="3500"/>
                </a:lnSpc>
              </a:pPr>
              <a:r>
                <a:rPr lang="en-US" sz="2500">
                  <a:solidFill>
                    <a:srgbClr val="273755"/>
                  </a:solidFill>
                  <a:latin typeface="Noto Serif Italics" panose="02020600060500090200"/>
                </a:rPr>
                <a:t>500m2</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400m</a:t>
              </a:r>
              <a:endParaRPr lang="en-US" sz="2500">
                <a:solidFill>
                  <a:srgbClr val="273755"/>
                </a:solidFill>
                <a:latin typeface="Noto Serif Italics" panose="02020600060500090200"/>
              </a:endParaRPr>
            </a:p>
          </p:txBody>
        </p:sp>
      </p:grpSp>
      <p:grpSp>
        <p:nvGrpSpPr>
          <p:cNvPr id="10" name="Group 10"/>
          <p:cNvGrpSpPr/>
          <p:nvPr/>
        </p:nvGrpSpPr>
        <p:grpSpPr>
          <a:xfrm rot="0">
            <a:off x="6610162" y="8211749"/>
            <a:ext cx="5088713" cy="1478351"/>
            <a:chOff x="0" y="0"/>
            <a:chExt cx="6784951" cy="1971134"/>
          </a:xfrm>
        </p:grpSpPr>
        <p:sp>
          <p:nvSpPr>
            <p:cNvPr id="11" name="TextBox 11"/>
            <p:cNvSpPr txBox="1"/>
            <p:nvPr/>
          </p:nvSpPr>
          <p:spPr>
            <a:xfrm>
              <a:off x="0" y="-57150"/>
              <a:ext cx="6784951" cy="6667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TRUNG TÂM THỂ THAO</a:t>
              </a:r>
              <a:endParaRPr lang="en-US" sz="3000">
                <a:solidFill>
                  <a:srgbClr val="273755"/>
                </a:solidFill>
                <a:latin typeface="Montserrat" panose="00000500000000000000"/>
              </a:endParaRPr>
            </a:p>
          </p:txBody>
        </p:sp>
        <p:sp>
          <p:nvSpPr>
            <p:cNvPr id="12" name="TextBox 12"/>
            <p:cNvSpPr txBox="1"/>
            <p:nvPr/>
          </p:nvSpPr>
          <p:spPr>
            <a:xfrm>
              <a:off x="369604" y="839776"/>
              <a:ext cx="5892196" cy="1131358"/>
            </a:xfrm>
            <a:prstGeom prst="rect">
              <a:avLst/>
            </a:prstGeom>
          </p:spPr>
          <p:txBody>
            <a:bodyPr lIns="0" tIns="0" rIns="0" bIns="0" rtlCol="0" anchor="t">
              <a:spAutoFit/>
            </a:bodyPr>
            <a:lstStyle/>
            <a:p>
              <a:pPr algn="ctr">
                <a:lnSpc>
                  <a:spcPts val="3500"/>
                </a:lnSpc>
              </a:pPr>
              <a:r>
                <a:rPr lang="en-US" sz="2500">
                  <a:solidFill>
                    <a:srgbClr val="273755"/>
                  </a:solidFill>
                  <a:latin typeface="Noto Serif Italics" panose="02020600060500090200"/>
                </a:rPr>
                <a:t>1000m2</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100m</a:t>
              </a:r>
              <a:endParaRPr lang="en-US" sz="2500">
                <a:solidFill>
                  <a:srgbClr val="273755"/>
                </a:solidFill>
                <a:latin typeface="Noto Serif Italics" panose="02020600060500090200"/>
              </a:endParaRPr>
            </a:p>
          </p:txBody>
        </p:sp>
      </p:grpSp>
      <p:grpSp>
        <p:nvGrpSpPr>
          <p:cNvPr id="13" name="Group 13"/>
          <p:cNvGrpSpPr/>
          <p:nvPr/>
        </p:nvGrpSpPr>
        <p:grpSpPr>
          <a:xfrm rot="0">
            <a:off x="12710836" y="8211749"/>
            <a:ext cx="5088713" cy="1478351"/>
            <a:chOff x="0" y="0"/>
            <a:chExt cx="6784951" cy="1971134"/>
          </a:xfrm>
        </p:grpSpPr>
        <p:sp>
          <p:nvSpPr>
            <p:cNvPr id="14" name="TextBox 14"/>
            <p:cNvSpPr txBox="1"/>
            <p:nvPr/>
          </p:nvSpPr>
          <p:spPr>
            <a:xfrm>
              <a:off x="0" y="-57150"/>
              <a:ext cx="6784951" cy="6667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PHÒNG HỌP</a:t>
              </a:r>
              <a:endParaRPr lang="en-US" sz="3000">
                <a:solidFill>
                  <a:srgbClr val="273755"/>
                </a:solidFill>
                <a:latin typeface="Montserrat" panose="00000500000000000000"/>
              </a:endParaRPr>
            </a:p>
          </p:txBody>
        </p:sp>
        <p:sp>
          <p:nvSpPr>
            <p:cNvPr id="15" name="TextBox 15"/>
            <p:cNvSpPr txBox="1"/>
            <p:nvPr/>
          </p:nvSpPr>
          <p:spPr>
            <a:xfrm>
              <a:off x="369604" y="839776"/>
              <a:ext cx="5892196" cy="1131358"/>
            </a:xfrm>
            <a:prstGeom prst="rect">
              <a:avLst/>
            </a:prstGeom>
          </p:spPr>
          <p:txBody>
            <a:bodyPr lIns="0" tIns="0" rIns="0" bIns="0" rtlCol="0" anchor="t">
              <a:spAutoFit/>
            </a:bodyPr>
            <a:lstStyle/>
            <a:p>
              <a:pPr algn="ctr">
                <a:lnSpc>
                  <a:spcPts val="3500"/>
                </a:lnSpc>
              </a:pPr>
              <a:r>
                <a:rPr lang="en-US" sz="2500">
                  <a:solidFill>
                    <a:srgbClr val="273755"/>
                  </a:solidFill>
                  <a:latin typeface="Noto Serif Italics" panose="02020600060500090200"/>
                </a:rPr>
                <a:t>1000m2</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200m</a:t>
              </a:r>
              <a:endParaRPr lang="en-US" sz="2500">
                <a:solidFill>
                  <a:srgbClr val="273755"/>
                </a:solidFill>
                <a:latin typeface="Noto Serif Italics" panose="02020600060500090200"/>
              </a:endParaRPr>
            </a:p>
          </p:txBody>
        </p:sp>
      </p:grpSp>
      <p:sp>
        <p:nvSpPr>
          <p:cNvPr id="16" name="TextBox 16"/>
          <p:cNvSpPr txBox="1"/>
          <p:nvPr/>
        </p:nvSpPr>
        <p:spPr>
          <a:xfrm>
            <a:off x="3118523" y="541815"/>
            <a:ext cx="12050954" cy="876300"/>
          </a:xfrm>
          <a:prstGeom prst="rect">
            <a:avLst/>
          </a:prstGeom>
        </p:spPr>
        <p:txBody>
          <a:bodyPr lIns="0" tIns="0" rIns="0" bIns="0" rtlCol="0" anchor="t">
            <a:spAutoFit/>
          </a:bodyPr>
          <a:lstStyle/>
          <a:p>
            <a:pPr algn="ctr">
              <a:lnSpc>
                <a:spcPts val="6960"/>
              </a:lnSpc>
            </a:pPr>
            <a:r>
              <a:rPr lang="en-US" sz="5800">
                <a:solidFill>
                  <a:srgbClr val="F9FCFF"/>
                </a:solidFill>
                <a:latin typeface="Montserrat" panose="00000500000000000000"/>
              </a:rPr>
              <a:t>SỐ LƯỢNG DÂY ƯỚC TÍNH</a:t>
            </a:r>
            <a:endParaRPr lang="en-US" sz="5800">
              <a:solidFill>
                <a:srgbClr val="F9FCFF"/>
              </a:solidFill>
              <a:latin typeface="Montserrat"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67994" y="1193504"/>
            <a:ext cx="9667116" cy="4737490"/>
          </a:xfrm>
          <a:prstGeom prst="rect">
            <a:avLst/>
          </a:prstGeom>
          <a:solidFill>
            <a:srgbClr val="8AABCA"/>
          </a:solidFill>
        </p:spPr>
      </p:sp>
      <p:sp>
        <p:nvSpPr>
          <p:cNvPr id="3" name="AutoShape 3"/>
          <p:cNvSpPr/>
          <p:nvPr/>
        </p:nvSpPr>
        <p:spPr>
          <a:xfrm>
            <a:off x="9099122" y="5930994"/>
            <a:ext cx="9709189" cy="5032005"/>
          </a:xfrm>
          <a:prstGeom prst="rect">
            <a:avLst/>
          </a:prstGeom>
          <a:solidFill>
            <a:srgbClr val="8AABCA"/>
          </a:solidFill>
        </p:spPr>
      </p:sp>
      <p:grpSp>
        <p:nvGrpSpPr>
          <p:cNvPr id="4" name="Group 4"/>
          <p:cNvGrpSpPr/>
          <p:nvPr/>
        </p:nvGrpSpPr>
        <p:grpSpPr>
          <a:xfrm rot="0">
            <a:off x="2190328" y="1945466"/>
            <a:ext cx="5308625" cy="3985527"/>
            <a:chOff x="0" y="0"/>
            <a:chExt cx="7078167" cy="5314036"/>
          </a:xfrm>
        </p:grpSpPr>
        <p:sp>
          <p:nvSpPr>
            <p:cNvPr id="5" name="TextBox 5"/>
            <p:cNvSpPr txBox="1"/>
            <p:nvPr/>
          </p:nvSpPr>
          <p:spPr>
            <a:xfrm>
              <a:off x="0" y="-47625"/>
              <a:ext cx="7078167" cy="1592406"/>
            </a:xfrm>
            <a:prstGeom prst="rect">
              <a:avLst/>
            </a:prstGeom>
          </p:spPr>
          <p:txBody>
            <a:bodyPr lIns="0" tIns="0" rIns="0" bIns="0" rtlCol="0" anchor="t">
              <a:spAutoFit/>
            </a:bodyPr>
            <a:lstStyle/>
            <a:p>
              <a:pPr algn="ctr">
                <a:lnSpc>
                  <a:spcPts val="3130"/>
                </a:lnSpc>
              </a:pPr>
              <a:r>
                <a:rPr lang="en-US" sz="2235">
                  <a:solidFill>
                    <a:srgbClr val="273755"/>
                  </a:solidFill>
                  <a:latin typeface="Montserrat Bold" panose="00000600000000000000"/>
                </a:rPr>
                <a:t>ROUTER MIKROTIK ENTERPRISE CORE CCR1036-12G-4S</a:t>
              </a:r>
              <a:endParaRPr lang="en-US" sz="2235">
                <a:solidFill>
                  <a:srgbClr val="273755"/>
                </a:solidFill>
                <a:latin typeface="Montserrat Bold" panose="00000600000000000000"/>
              </a:endParaRPr>
            </a:p>
            <a:p>
              <a:pPr algn="ctr">
                <a:lnSpc>
                  <a:spcPts val="3355"/>
                </a:lnSpc>
              </a:pPr>
            </a:p>
          </p:txBody>
        </p:sp>
        <p:sp>
          <p:nvSpPr>
            <p:cNvPr id="6" name="TextBox 6"/>
            <p:cNvSpPr txBox="1"/>
            <p:nvPr/>
          </p:nvSpPr>
          <p:spPr>
            <a:xfrm>
              <a:off x="446210" y="2076805"/>
              <a:ext cx="6185747" cy="3703913"/>
            </a:xfrm>
            <a:prstGeom prst="rect">
              <a:avLst/>
            </a:prstGeom>
          </p:spPr>
          <p:txBody>
            <a:bodyPr lIns="0" tIns="0" rIns="0" bIns="0" rtlCol="0" anchor="t">
              <a:spAutoFit/>
            </a:bodyPr>
            <a:lstStyle/>
            <a:p>
              <a:pPr algn="ctr">
                <a:lnSpc>
                  <a:spcPts val="2795"/>
                </a:lnSpc>
              </a:pPr>
            </a:p>
            <a:p>
              <a:pPr algn="ctr">
                <a:lnSpc>
                  <a:spcPts val="2795"/>
                </a:lnSpc>
              </a:pPr>
              <a:r>
                <a:rPr lang="en-US" sz="1995">
                  <a:solidFill>
                    <a:srgbClr val="273755"/>
                  </a:solidFill>
                  <a:latin typeface="Noto Serif Italics" panose="02020600060500090200"/>
                </a:rPr>
                <a:t>Thương hiệu: LINKSYS</a:t>
              </a:r>
              <a:endParaRPr lang="en-US" sz="1995">
                <a:solidFill>
                  <a:srgbClr val="273755"/>
                </a:solidFill>
                <a:latin typeface="Noto Serif Italics" panose="02020600060500090200"/>
              </a:endParaRPr>
            </a:p>
            <a:p>
              <a:pPr algn="ctr">
                <a:lnSpc>
                  <a:spcPts val="2795"/>
                </a:lnSpc>
              </a:pPr>
              <a:r>
                <a:rPr lang="en-US" sz="1995">
                  <a:solidFill>
                    <a:srgbClr val="273755"/>
                  </a:solidFill>
                  <a:latin typeface="Noto Serif Italics" panose="02020600060500090200"/>
                </a:rPr>
                <a:t> Giao tiếp: 5 cổng Giagabit Ethernet tự động kết nối 1 WAN và 4 LAN; 1 USB 3.0</a:t>
              </a:r>
              <a:endParaRPr lang="en-US" sz="1995">
                <a:solidFill>
                  <a:srgbClr val="273755"/>
                </a:solidFill>
                <a:latin typeface="Noto Serif Italics" panose="02020600060500090200"/>
              </a:endParaRPr>
            </a:p>
            <a:p>
              <a:pPr algn="ctr">
                <a:lnSpc>
                  <a:spcPts val="2795"/>
                </a:lnSpc>
              </a:pPr>
              <a:r>
                <a:rPr lang="en-US" sz="1995">
                  <a:solidFill>
                    <a:srgbClr val="273755"/>
                  </a:solidFill>
                  <a:latin typeface="Noto Serif Italics" panose="02020600060500090200"/>
                </a:rPr>
                <a:t>  Chíp xử lý: 2.2 GHz Quad-Core</a:t>
              </a:r>
              <a:endParaRPr lang="en-US" sz="1995">
                <a:solidFill>
                  <a:srgbClr val="273755"/>
                </a:solidFill>
                <a:latin typeface="Noto Serif Italics" panose="02020600060500090200"/>
              </a:endParaRPr>
            </a:p>
            <a:p>
              <a:pPr algn="ctr">
                <a:lnSpc>
                  <a:spcPts val="2795"/>
                </a:lnSpc>
              </a:pPr>
            </a:p>
            <a:p>
              <a:pPr algn="ctr">
                <a:lnSpc>
                  <a:spcPts val="2795"/>
                </a:lnSpc>
              </a:pPr>
            </a:p>
          </p:txBody>
        </p:sp>
        <p:sp>
          <p:nvSpPr>
            <p:cNvPr id="7" name="AutoShape 7"/>
            <p:cNvSpPr/>
            <p:nvPr/>
          </p:nvSpPr>
          <p:spPr>
            <a:xfrm>
              <a:off x="2816095" y="1796730"/>
              <a:ext cx="1445977" cy="94108"/>
            </a:xfrm>
            <a:prstGeom prst="rect">
              <a:avLst/>
            </a:prstGeom>
            <a:solidFill>
              <a:srgbClr val="F9FCFF"/>
            </a:solidFill>
          </p:spPr>
        </p:sp>
      </p:grpSp>
      <p:sp>
        <p:nvSpPr>
          <p:cNvPr id="8" name="TextBox 8"/>
          <p:cNvSpPr txBox="1"/>
          <p:nvPr/>
        </p:nvSpPr>
        <p:spPr>
          <a:xfrm>
            <a:off x="10613863" y="6166447"/>
            <a:ext cx="6645437" cy="1233170"/>
          </a:xfrm>
          <a:prstGeom prst="rect">
            <a:avLst/>
          </a:prstGeom>
        </p:spPr>
        <p:txBody>
          <a:bodyPr lIns="0" tIns="0" rIns="0" bIns="0" rtlCol="0" anchor="t">
            <a:spAutoFit/>
          </a:bodyPr>
          <a:lstStyle/>
          <a:p>
            <a:pPr algn="ctr">
              <a:lnSpc>
                <a:spcPts val="3080"/>
              </a:lnSpc>
            </a:pPr>
            <a:r>
              <a:rPr lang="en-US" sz="2200">
                <a:solidFill>
                  <a:srgbClr val="273755"/>
                </a:solidFill>
                <a:latin typeface="Montserrat" panose="00000500000000000000"/>
              </a:rPr>
              <a:t>SMART MANAGE GIGABIT SWITCH NETGEAR 28 PORT PROSAFE XS728T</a:t>
            </a:r>
            <a:endParaRPr lang="en-US" sz="2200">
              <a:solidFill>
                <a:srgbClr val="273755"/>
              </a:solidFill>
              <a:latin typeface="Montserrat" panose="00000500000000000000"/>
            </a:endParaRPr>
          </a:p>
          <a:p>
            <a:pPr algn="ctr">
              <a:lnSpc>
                <a:spcPts val="3780"/>
              </a:lnSpc>
            </a:pPr>
          </a:p>
        </p:txBody>
      </p:sp>
      <p:sp>
        <p:nvSpPr>
          <p:cNvPr id="9" name="TextBox 9"/>
          <p:cNvSpPr txBox="1"/>
          <p:nvPr/>
        </p:nvSpPr>
        <p:spPr>
          <a:xfrm>
            <a:off x="11066753" y="6894792"/>
            <a:ext cx="5807577" cy="3927475"/>
          </a:xfrm>
          <a:prstGeom prst="rect">
            <a:avLst/>
          </a:prstGeom>
        </p:spPr>
        <p:txBody>
          <a:bodyPr lIns="0" tIns="0" rIns="0" bIns="0" rtlCol="0" anchor="t">
            <a:spAutoFit/>
          </a:bodyPr>
          <a:lstStyle/>
          <a:p>
            <a:pPr algn="ctr">
              <a:lnSpc>
                <a:spcPts val="3500"/>
              </a:lnSpc>
            </a:pPr>
          </a:p>
          <a:p>
            <a:pPr algn="ctr">
              <a:lnSpc>
                <a:spcPts val="3500"/>
              </a:lnSpc>
            </a:pPr>
            <a:r>
              <a:rPr lang="en-US" sz="2500">
                <a:solidFill>
                  <a:srgbClr val="273755"/>
                </a:solidFill>
                <a:latin typeface="Noto Serif Italics" panose="02020600060500090200"/>
              </a:rPr>
              <a:t>· Thương hiệu: NETGEAR</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 Bộ chuyển mạch thông minh 24 cổng 10 Gigabit Ethernet với 4 cổng SFP + chuyên dụng.</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 Băng thông: 560 Gbps.</a:t>
            </a:r>
            <a:endParaRPr lang="en-US" sz="2500">
              <a:solidFill>
                <a:srgbClr val="273755"/>
              </a:solidFill>
              <a:latin typeface="Noto Serif Italics" panose="02020600060500090200"/>
            </a:endParaRPr>
          </a:p>
          <a:p>
            <a:pPr algn="ctr">
              <a:lnSpc>
                <a:spcPts val="3500"/>
              </a:lnSpc>
            </a:pPr>
            <a:r>
              <a:rPr lang="en-US" sz="2500">
                <a:solidFill>
                  <a:srgbClr val="273755"/>
                </a:solidFill>
                <a:latin typeface="Noto Serif Italics" panose="02020600060500090200"/>
              </a:rPr>
              <a:t>· Chuyển tiếp gói: 416,6 Mpps.</a:t>
            </a:r>
            <a:endParaRPr lang="en-US" sz="2500">
              <a:solidFill>
                <a:srgbClr val="273755"/>
              </a:solidFill>
              <a:latin typeface="Noto Serif Italics" panose="02020600060500090200"/>
            </a:endParaRPr>
          </a:p>
          <a:p>
            <a:pPr algn="ctr">
              <a:lnSpc>
                <a:spcPts val="3500"/>
              </a:lnSpc>
            </a:pPr>
          </a:p>
          <a:p>
            <a:pPr algn="ctr">
              <a:lnSpc>
                <a:spcPts val="3500"/>
              </a:lnSpc>
            </a:pPr>
          </a:p>
        </p:txBody>
      </p:sp>
      <p:sp>
        <p:nvSpPr>
          <p:cNvPr id="10" name="AutoShape 10"/>
          <p:cNvSpPr/>
          <p:nvPr/>
        </p:nvSpPr>
        <p:spPr>
          <a:xfrm>
            <a:off x="13257793" y="7058585"/>
            <a:ext cx="1357576" cy="88355"/>
          </a:xfrm>
          <a:prstGeom prst="rect">
            <a:avLst/>
          </a:prstGeom>
          <a:solidFill>
            <a:srgbClr val="F9FCFF"/>
          </a:solidFill>
        </p:spPr>
      </p:sp>
      <p:grpSp>
        <p:nvGrpSpPr>
          <p:cNvPr id="11" name="Group 11"/>
          <p:cNvGrpSpPr/>
          <p:nvPr/>
        </p:nvGrpSpPr>
        <p:grpSpPr>
          <a:xfrm rot="0">
            <a:off x="11066753" y="1955821"/>
            <a:ext cx="5773928" cy="1606428"/>
            <a:chOff x="0" y="0"/>
            <a:chExt cx="7698570" cy="2141904"/>
          </a:xfrm>
        </p:grpSpPr>
        <p:sp>
          <p:nvSpPr>
            <p:cNvPr id="12" name="TextBox 12"/>
            <p:cNvSpPr txBox="1"/>
            <p:nvPr/>
          </p:nvSpPr>
          <p:spPr>
            <a:xfrm>
              <a:off x="0" y="-47625"/>
              <a:ext cx="7698570" cy="1813140"/>
            </a:xfrm>
            <a:prstGeom prst="rect">
              <a:avLst/>
            </a:prstGeom>
          </p:spPr>
          <p:txBody>
            <a:bodyPr lIns="0" tIns="0" rIns="0" bIns="0" rtlCol="0" anchor="t">
              <a:spAutoFit/>
            </a:bodyPr>
            <a:lstStyle/>
            <a:p>
              <a:pPr algn="ctr">
                <a:lnSpc>
                  <a:spcPts val="3650"/>
                </a:lnSpc>
              </a:pPr>
              <a:r>
                <a:rPr lang="en-US" sz="2605">
                  <a:solidFill>
                    <a:srgbClr val="273755"/>
                  </a:solidFill>
                  <a:latin typeface="Montserrat" panose="00000500000000000000"/>
                </a:rPr>
                <a:t>GIÁ TIỀN</a:t>
              </a:r>
              <a:endParaRPr lang="en-US" sz="2605">
                <a:solidFill>
                  <a:srgbClr val="273755"/>
                </a:solidFill>
                <a:latin typeface="Montserrat" panose="00000500000000000000"/>
              </a:endParaRPr>
            </a:p>
            <a:p>
              <a:pPr algn="ctr">
                <a:lnSpc>
                  <a:spcPts val="3650"/>
                </a:lnSpc>
              </a:pPr>
              <a:r>
                <a:rPr lang="en-US" sz="2605">
                  <a:solidFill>
                    <a:srgbClr val="273755"/>
                  </a:solidFill>
                  <a:latin typeface="Montserrat" panose="00000500000000000000"/>
                </a:rPr>
                <a:t>32.000.000Đ</a:t>
              </a:r>
              <a:endParaRPr lang="en-US" sz="2605">
                <a:solidFill>
                  <a:srgbClr val="273755"/>
                </a:solidFill>
                <a:latin typeface="Montserrat" panose="00000500000000000000"/>
              </a:endParaRPr>
            </a:p>
            <a:p>
              <a:pPr algn="ctr">
                <a:lnSpc>
                  <a:spcPts val="3650"/>
                </a:lnSpc>
              </a:pPr>
            </a:p>
          </p:txBody>
        </p:sp>
        <p:sp>
          <p:nvSpPr>
            <p:cNvPr id="13" name="AutoShape 13"/>
            <p:cNvSpPr/>
            <p:nvPr/>
          </p:nvSpPr>
          <p:spPr>
            <a:xfrm>
              <a:off x="3062926" y="2039547"/>
              <a:ext cx="1572718" cy="102357"/>
            </a:xfrm>
            <a:prstGeom prst="rect">
              <a:avLst/>
            </a:prstGeom>
            <a:solidFill>
              <a:srgbClr val="8AABCA"/>
            </a:solidFill>
          </p:spPr>
        </p:sp>
      </p:grpSp>
      <p:sp>
        <p:nvSpPr>
          <p:cNvPr id="14" name="AutoShape 14"/>
          <p:cNvSpPr/>
          <p:nvPr/>
        </p:nvSpPr>
        <p:spPr>
          <a:xfrm>
            <a:off x="-524868" y="-642854"/>
            <a:ext cx="19337737" cy="2403943"/>
          </a:xfrm>
          <a:prstGeom prst="rect">
            <a:avLst/>
          </a:prstGeom>
          <a:solidFill>
            <a:srgbClr val="273755"/>
          </a:solidFill>
        </p:spPr>
      </p:sp>
      <p:pic>
        <p:nvPicPr>
          <p:cNvPr id="15" name="Picture 15"/>
          <p:cNvPicPr>
            <a:picLocks noChangeAspect="1"/>
          </p:cNvPicPr>
          <p:nvPr/>
        </p:nvPicPr>
        <p:blipFill>
          <a:blip r:embed="rId1"/>
          <a:srcRect/>
          <a:stretch>
            <a:fillRect/>
          </a:stretch>
        </p:blipFill>
        <p:spPr>
          <a:xfrm>
            <a:off x="11263707" y="2930203"/>
            <a:ext cx="5380020" cy="2843100"/>
          </a:xfrm>
          <a:prstGeom prst="rect">
            <a:avLst/>
          </a:prstGeom>
        </p:spPr>
      </p:pic>
      <p:pic>
        <p:nvPicPr>
          <p:cNvPr id="16" name="Picture 16"/>
          <p:cNvPicPr>
            <a:picLocks noChangeAspect="1"/>
          </p:cNvPicPr>
          <p:nvPr/>
        </p:nvPicPr>
        <p:blipFill>
          <a:blip r:embed="rId2"/>
          <a:srcRect/>
          <a:stretch>
            <a:fillRect/>
          </a:stretch>
        </p:blipFill>
        <p:spPr>
          <a:xfrm>
            <a:off x="1428447" y="7030387"/>
            <a:ext cx="6221191" cy="2833218"/>
          </a:xfrm>
          <a:prstGeom prst="rect">
            <a:avLst/>
          </a:prstGeom>
        </p:spPr>
      </p:pic>
      <p:sp>
        <p:nvSpPr>
          <p:cNvPr id="17" name="TextBox 17"/>
          <p:cNvSpPr txBox="1"/>
          <p:nvPr/>
        </p:nvSpPr>
        <p:spPr>
          <a:xfrm>
            <a:off x="1216324" y="6351867"/>
            <a:ext cx="6645437" cy="15811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GIÁ TIỀN</a:t>
            </a:r>
            <a:endParaRPr lang="en-US" sz="3000">
              <a:solidFill>
                <a:srgbClr val="273755"/>
              </a:solidFill>
              <a:latin typeface="Montserrat" panose="00000500000000000000"/>
            </a:endParaRPr>
          </a:p>
          <a:p>
            <a:pPr algn="ctr">
              <a:lnSpc>
                <a:spcPts val="4200"/>
              </a:lnSpc>
            </a:pPr>
            <a:r>
              <a:rPr lang="en-US" sz="3000">
                <a:solidFill>
                  <a:srgbClr val="273755"/>
                </a:solidFill>
                <a:latin typeface="Montserrat" panose="00000500000000000000"/>
              </a:rPr>
              <a:t>134.000.000Đ</a:t>
            </a:r>
            <a:endParaRPr lang="en-US" sz="3000">
              <a:solidFill>
                <a:srgbClr val="273755"/>
              </a:solidFill>
              <a:latin typeface="Montserrat" panose="00000500000000000000"/>
            </a:endParaRPr>
          </a:p>
          <a:p>
            <a:pPr algn="ctr">
              <a:lnSpc>
                <a:spcPts val="4200"/>
              </a:lnSpc>
            </a:pPr>
          </a:p>
        </p:txBody>
      </p:sp>
      <p:sp>
        <p:nvSpPr>
          <p:cNvPr id="18" name="TextBox 18"/>
          <p:cNvSpPr txBox="1"/>
          <p:nvPr/>
        </p:nvSpPr>
        <p:spPr>
          <a:xfrm>
            <a:off x="2190328" y="518160"/>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THIẾT BỊ DỰ ÁN</a:t>
            </a:r>
            <a:endParaRPr lang="en-US" sz="4800" spc="120">
              <a:solidFill>
                <a:srgbClr val="F9FCFF"/>
              </a:solidFill>
              <a:latin typeface="Noto Serif" panose="020206000605000202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67994" y="1193504"/>
            <a:ext cx="9667116" cy="4737490"/>
          </a:xfrm>
          <a:prstGeom prst="rect">
            <a:avLst/>
          </a:prstGeom>
          <a:solidFill>
            <a:srgbClr val="8AABCA"/>
          </a:solidFill>
        </p:spPr>
      </p:sp>
      <p:sp>
        <p:nvSpPr>
          <p:cNvPr id="3" name="AutoShape 3"/>
          <p:cNvSpPr/>
          <p:nvPr/>
        </p:nvSpPr>
        <p:spPr>
          <a:xfrm>
            <a:off x="9099122" y="5930994"/>
            <a:ext cx="9709189" cy="5032005"/>
          </a:xfrm>
          <a:prstGeom prst="rect">
            <a:avLst/>
          </a:prstGeom>
          <a:solidFill>
            <a:srgbClr val="8AABCA"/>
          </a:solidFill>
        </p:spPr>
      </p:sp>
      <p:sp>
        <p:nvSpPr>
          <p:cNvPr id="4" name="TextBox 4"/>
          <p:cNvSpPr txBox="1"/>
          <p:nvPr/>
        </p:nvSpPr>
        <p:spPr>
          <a:xfrm>
            <a:off x="2153493" y="2173390"/>
            <a:ext cx="5308625" cy="1533103"/>
          </a:xfrm>
          <a:prstGeom prst="rect">
            <a:avLst/>
          </a:prstGeom>
        </p:spPr>
        <p:txBody>
          <a:bodyPr lIns="0" tIns="0" rIns="0" bIns="0" rtlCol="0" anchor="t">
            <a:spAutoFit/>
          </a:bodyPr>
          <a:lstStyle/>
          <a:p>
            <a:pPr algn="ctr">
              <a:lnSpc>
                <a:spcPts val="2990"/>
              </a:lnSpc>
            </a:pPr>
            <a:r>
              <a:rPr lang="en-US" sz="2135">
                <a:solidFill>
                  <a:srgbClr val="273755"/>
                </a:solidFill>
                <a:latin typeface="Montserrat Bold" panose="00000600000000000000"/>
              </a:rPr>
              <a:t>ROUTER MESH WIFI 6 TRI-BAND SYSTEM LINKSYS MX10600-AH</a:t>
            </a:r>
            <a:endParaRPr lang="en-US" sz="2135">
              <a:solidFill>
                <a:srgbClr val="273755"/>
              </a:solidFill>
              <a:latin typeface="Montserrat Bold" panose="00000600000000000000"/>
            </a:endParaRPr>
          </a:p>
          <a:p>
            <a:pPr algn="ctr">
              <a:lnSpc>
                <a:spcPts val="3130"/>
              </a:lnSpc>
            </a:pPr>
          </a:p>
          <a:p>
            <a:pPr algn="ctr">
              <a:lnSpc>
                <a:spcPts val="3355"/>
              </a:lnSpc>
            </a:pPr>
          </a:p>
        </p:txBody>
      </p:sp>
      <p:sp>
        <p:nvSpPr>
          <p:cNvPr id="5" name="AutoShape 5"/>
          <p:cNvSpPr/>
          <p:nvPr/>
        </p:nvSpPr>
        <p:spPr>
          <a:xfrm>
            <a:off x="4265564" y="3139579"/>
            <a:ext cx="1084483" cy="70581"/>
          </a:xfrm>
          <a:prstGeom prst="rect">
            <a:avLst/>
          </a:prstGeom>
          <a:solidFill>
            <a:srgbClr val="F9FCFF"/>
          </a:solidFill>
        </p:spPr>
      </p:sp>
      <p:sp>
        <p:nvSpPr>
          <p:cNvPr id="6" name="TextBox 6"/>
          <p:cNvSpPr txBox="1"/>
          <p:nvPr/>
        </p:nvSpPr>
        <p:spPr>
          <a:xfrm>
            <a:off x="10613863" y="6166447"/>
            <a:ext cx="6645437" cy="1233170"/>
          </a:xfrm>
          <a:prstGeom prst="rect">
            <a:avLst/>
          </a:prstGeom>
        </p:spPr>
        <p:txBody>
          <a:bodyPr lIns="0" tIns="0" rIns="0" bIns="0" rtlCol="0" anchor="t">
            <a:spAutoFit/>
          </a:bodyPr>
          <a:lstStyle/>
          <a:p>
            <a:pPr algn="ctr">
              <a:lnSpc>
                <a:spcPts val="3080"/>
              </a:lnSpc>
            </a:pPr>
            <a:r>
              <a:rPr lang="en-US" sz="2200">
                <a:solidFill>
                  <a:srgbClr val="273755"/>
                </a:solidFill>
                <a:latin typeface="Montserrat" panose="00000500000000000000"/>
              </a:rPr>
              <a:t>ACCESS POINT UBIQUITI UNIFI AP XG UAP-XG</a:t>
            </a:r>
            <a:endParaRPr lang="en-US" sz="2200">
              <a:solidFill>
                <a:srgbClr val="273755"/>
              </a:solidFill>
              <a:latin typeface="Montserrat" panose="00000500000000000000"/>
            </a:endParaRPr>
          </a:p>
          <a:p>
            <a:pPr algn="ctr">
              <a:lnSpc>
                <a:spcPts val="3080"/>
              </a:lnSpc>
            </a:pPr>
          </a:p>
          <a:p>
            <a:pPr algn="ctr">
              <a:lnSpc>
                <a:spcPts val="3780"/>
              </a:lnSpc>
            </a:pPr>
          </a:p>
        </p:txBody>
      </p:sp>
      <p:sp>
        <p:nvSpPr>
          <p:cNvPr id="7" name="TextBox 7"/>
          <p:cNvSpPr txBox="1"/>
          <p:nvPr/>
        </p:nvSpPr>
        <p:spPr>
          <a:xfrm>
            <a:off x="10787027" y="6886655"/>
            <a:ext cx="6299108" cy="3976950"/>
          </a:xfrm>
          <a:prstGeom prst="rect">
            <a:avLst/>
          </a:prstGeom>
        </p:spPr>
        <p:txBody>
          <a:bodyPr lIns="0" tIns="0" rIns="0" bIns="0" rtlCol="0" anchor="t">
            <a:spAutoFit/>
          </a:bodyPr>
          <a:lstStyle/>
          <a:p>
            <a:pPr algn="ctr">
              <a:lnSpc>
                <a:spcPts val="4045"/>
              </a:lnSpc>
            </a:pPr>
          </a:p>
          <a:p>
            <a:pPr algn="ctr">
              <a:lnSpc>
                <a:spcPts val="3100"/>
              </a:lnSpc>
            </a:pPr>
            <a:r>
              <a:rPr lang="en-US" sz="2215">
                <a:solidFill>
                  <a:srgbClr val="273755"/>
                </a:solidFill>
                <a:latin typeface="Noto Serif Italics" panose="02020600060500090200"/>
              </a:rPr>
              <a:t> Hỗ trợ: Beamforming, Airtime, Airview, WIPS, Dedicated Security Radio</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  Hỗ trợ VLAN 802.1Q</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  4 SSID trên một tần số</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  Phụ kiện: 50V/1.2A PoE Gigabit Adapter</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  Người dùng đồng thời: 700+”</a:t>
            </a:r>
            <a:endParaRPr lang="en-US" sz="2215">
              <a:solidFill>
                <a:srgbClr val="273755"/>
              </a:solidFill>
              <a:latin typeface="Noto Serif Italics" panose="02020600060500090200"/>
            </a:endParaRPr>
          </a:p>
          <a:p>
            <a:pPr algn="ctr">
              <a:lnSpc>
                <a:spcPts val="3100"/>
              </a:lnSpc>
            </a:pPr>
          </a:p>
          <a:p>
            <a:pPr algn="ctr">
              <a:lnSpc>
                <a:spcPts val="3100"/>
              </a:lnSpc>
            </a:pPr>
          </a:p>
          <a:p>
            <a:pPr algn="ctr">
              <a:lnSpc>
                <a:spcPts val="3100"/>
              </a:lnSpc>
            </a:pPr>
          </a:p>
        </p:txBody>
      </p:sp>
      <p:sp>
        <p:nvSpPr>
          <p:cNvPr id="8" name="AutoShape 8"/>
          <p:cNvSpPr/>
          <p:nvPr/>
        </p:nvSpPr>
        <p:spPr>
          <a:xfrm>
            <a:off x="13257793" y="7058585"/>
            <a:ext cx="1357576" cy="88355"/>
          </a:xfrm>
          <a:prstGeom prst="rect">
            <a:avLst/>
          </a:prstGeom>
          <a:solidFill>
            <a:srgbClr val="F9FCFF"/>
          </a:solidFill>
        </p:spPr>
      </p:sp>
      <p:grpSp>
        <p:nvGrpSpPr>
          <p:cNvPr id="9" name="Group 9"/>
          <p:cNvGrpSpPr/>
          <p:nvPr/>
        </p:nvGrpSpPr>
        <p:grpSpPr>
          <a:xfrm rot="0">
            <a:off x="11049618" y="1924053"/>
            <a:ext cx="5773928" cy="2069876"/>
            <a:chOff x="0" y="0"/>
            <a:chExt cx="7698570" cy="2759835"/>
          </a:xfrm>
        </p:grpSpPr>
        <p:sp>
          <p:nvSpPr>
            <p:cNvPr id="10" name="TextBox 10"/>
            <p:cNvSpPr txBox="1"/>
            <p:nvPr/>
          </p:nvSpPr>
          <p:spPr>
            <a:xfrm>
              <a:off x="0" y="-47625"/>
              <a:ext cx="7698570" cy="2431071"/>
            </a:xfrm>
            <a:prstGeom prst="rect">
              <a:avLst/>
            </a:prstGeom>
          </p:spPr>
          <p:txBody>
            <a:bodyPr lIns="0" tIns="0" rIns="0" bIns="0" rtlCol="0" anchor="t">
              <a:spAutoFit/>
            </a:bodyPr>
            <a:lstStyle/>
            <a:p>
              <a:pPr algn="ctr">
                <a:lnSpc>
                  <a:spcPts val="3650"/>
                </a:lnSpc>
              </a:pPr>
              <a:r>
                <a:rPr lang="en-US" sz="2605">
                  <a:solidFill>
                    <a:srgbClr val="273755"/>
                  </a:solidFill>
                  <a:latin typeface="Montserrat" panose="00000500000000000000"/>
                </a:rPr>
                <a:t>GIÁ TIỀN</a:t>
              </a:r>
              <a:endParaRPr lang="en-US" sz="2605">
                <a:solidFill>
                  <a:srgbClr val="273755"/>
                </a:solidFill>
                <a:latin typeface="Montserrat" panose="00000500000000000000"/>
              </a:endParaRPr>
            </a:p>
            <a:p>
              <a:pPr algn="ctr">
                <a:lnSpc>
                  <a:spcPts val="3650"/>
                </a:lnSpc>
              </a:pPr>
              <a:r>
                <a:rPr lang="en-US" sz="2605">
                  <a:solidFill>
                    <a:srgbClr val="273755"/>
                  </a:solidFill>
                  <a:latin typeface="Montserrat Bold" panose="00000600000000000000"/>
                </a:rPr>
                <a:t>16.200.000Đ</a:t>
              </a:r>
              <a:endParaRPr lang="en-US" sz="2605">
                <a:solidFill>
                  <a:srgbClr val="273755"/>
                </a:solidFill>
                <a:latin typeface="Montserrat Bold" panose="00000600000000000000"/>
              </a:endParaRPr>
            </a:p>
            <a:p>
              <a:pPr algn="ctr">
                <a:lnSpc>
                  <a:spcPts val="3650"/>
                </a:lnSpc>
              </a:pPr>
            </a:p>
            <a:p>
              <a:pPr algn="ctr">
                <a:lnSpc>
                  <a:spcPts val="3650"/>
                </a:lnSpc>
              </a:pPr>
            </a:p>
          </p:txBody>
        </p:sp>
        <p:sp>
          <p:nvSpPr>
            <p:cNvPr id="11" name="AutoShape 11"/>
            <p:cNvSpPr/>
            <p:nvPr/>
          </p:nvSpPr>
          <p:spPr>
            <a:xfrm>
              <a:off x="3062926" y="2657478"/>
              <a:ext cx="1572718" cy="102357"/>
            </a:xfrm>
            <a:prstGeom prst="rect">
              <a:avLst/>
            </a:prstGeom>
            <a:solidFill>
              <a:srgbClr val="8AABCA"/>
            </a:solidFill>
          </p:spPr>
        </p:sp>
      </p:grpSp>
      <p:sp>
        <p:nvSpPr>
          <p:cNvPr id="12" name="AutoShape 12"/>
          <p:cNvSpPr/>
          <p:nvPr/>
        </p:nvSpPr>
        <p:spPr>
          <a:xfrm>
            <a:off x="-524868" y="-642854"/>
            <a:ext cx="19337737" cy="2403943"/>
          </a:xfrm>
          <a:prstGeom prst="rect">
            <a:avLst/>
          </a:prstGeom>
          <a:solidFill>
            <a:srgbClr val="273755"/>
          </a:solidFill>
        </p:spPr>
      </p:sp>
      <p:pic>
        <p:nvPicPr>
          <p:cNvPr id="13" name="Picture 13"/>
          <p:cNvPicPr>
            <a:picLocks noChangeAspect="1"/>
          </p:cNvPicPr>
          <p:nvPr/>
        </p:nvPicPr>
        <p:blipFill>
          <a:blip r:embed="rId1"/>
          <a:srcRect/>
          <a:stretch>
            <a:fillRect/>
          </a:stretch>
        </p:blipFill>
        <p:spPr>
          <a:xfrm>
            <a:off x="12179981" y="3102726"/>
            <a:ext cx="3513200" cy="2498055"/>
          </a:xfrm>
          <a:prstGeom prst="rect">
            <a:avLst/>
          </a:prstGeom>
        </p:spPr>
      </p:pic>
      <p:pic>
        <p:nvPicPr>
          <p:cNvPr id="14" name="Picture 14"/>
          <p:cNvPicPr>
            <a:picLocks noChangeAspect="1"/>
          </p:cNvPicPr>
          <p:nvPr/>
        </p:nvPicPr>
        <p:blipFill>
          <a:blip r:embed="rId2"/>
          <a:srcRect t="4274" b="4274"/>
          <a:stretch>
            <a:fillRect/>
          </a:stretch>
        </p:blipFill>
        <p:spPr>
          <a:xfrm>
            <a:off x="2872645" y="7146940"/>
            <a:ext cx="3332794" cy="2962841"/>
          </a:xfrm>
          <a:prstGeom prst="rect">
            <a:avLst/>
          </a:prstGeom>
        </p:spPr>
      </p:pic>
      <p:sp>
        <p:nvSpPr>
          <p:cNvPr id="15" name="TextBox 15"/>
          <p:cNvSpPr txBox="1"/>
          <p:nvPr/>
        </p:nvSpPr>
        <p:spPr>
          <a:xfrm>
            <a:off x="765394" y="2920891"/>
            <a:ext cx="7547296" cy="3487481"/>
          </a:xfrm>
          <a:prstGeom prst="rect">
            <a:avLst/>
          </a:prstGeom>
        </p:spPr>
        <p:txBody>
          <a:bodyPr lIns="0" tIns="0" rIns="0" bIns="0" rtlCol="0" anchor="t">
            <a:spAutoFit/>
          </a:bodyPr>
          <a:lstStyle/>
          <a:p>
            <a:pPr algn="ctr">
              <a:lnSpc>
                <a:spcPts val="2795"/>
              </a:lnSpc>
            </a:pPr>
          </a:p>
          <a:p>
            <a:pPr algn="ctr">
              <a:lnSpc>
                <a:spcPts val="2795"/>
              </a:lnSpc>
            </a:pPr>
            <a:r>
              <a:rPr lang="en-US" sz="1995">
                <a:solidFill>
                  <a:srgbClr val="273755"/>
                </a:solidFill>
                <a:latin typeface="Noto Serif Italics" panose="02020600060500090200"/>
              </a:rPr>
              <a:t>Thương hiệu: LINKSYS</a:t>
            </a:r>
            <a:endParaRPr lang="en-US" sz="1995">
              <a:solidFill>
                <a:srgbClr val="273755"/>
              </a:solidFill>
              <a:latin typeface="Noto Serif Italics" panose="02020600060500090200"/>
            </a:endParaRPr>
          </a:p>
          <a:p>
            <a:pPr algn="ctr">
              <a:lnSpc>
                <a:spcPts val="2795"/>
              </a:lnSpc>
            </a:pPr>
            <a:r>
              <a:rPr lang="en-US" sz="1995">
                <a:solidFill>
                  <a:srgbClr val="273755"/>
                </a:solidFill>
                <a:latin typeface="Noto Serif Italics" panose="02020600060500090200"/>
              </a:rPr>
              <a:t>· Giao tiếp: 5 cổng Giagabit Ethernet tự động kết nối 1 WAN và 4 LAN; 1 USB 3.0</a:t>
            </a:r>
            <a:endParaRPr lang="en-US" sz="1995">
              <a:solidFill>
                <a:srgbClr val="273755"/>
              </a:solidFill>
              <a:latin typeface="Noto Serif Italics" panose="02020600060500090200"/>
            </a:endParaRPr>
          </a:p>
          <a:p>
            <a:pPr algn="ctr">
              <a:lnSpc>
                <a:spcPts val="2795"/>
              </a:lnSpc>
            </a:pPr>
          </a:p>
          <a:p>
            <a:pPr algn="ctr">
              <a:lnSpc>
                <a:spcPts val="2795"/>
              </a:lnSpc>
            </a:pPr>
            <a:r>
              <a:rPr lang="en-US" sz="1995">
                <a:solidFill>
                  <a:srgbClr val="273755"/>
                </a:solidFill>
                <a:latin typeface="Noto Serif Italics" panose="02020600060500090200"/>
              </a:rPr>
              <a:t>· Chíp xử lý: 2.2 GHz Quad-Core</a:t>
            </a:r>
            <a:endParaRPr lang="en-US" sz="1995">
              <a:solidFill>
                <a:srgbClr val="273755"/>
              </a:solidFill>
              <a:latin typeface="Noto Serif Italics" panose="02020600060500090200"/>
            </a:endParaRPr>
          </a:p>
          <a:p>
            <a:pPr algn="ctr">
              <a:lnSpc>
                <a:spcPts val="2795"/>
              </a:lnSpc>
            </a:pPr>
            <a:r>
              <a:rPr lang="en-US" sz="1995">
                <a:solidFill>
                  <a:srgbClr val="273755"/>
                </a:solidFill>
                <a:latin typeface="Noto Serif Italics" panose="02020600060500090200"/>
              </a:rPr>
              <a:t>· Tốc độ: 5300Mbps (2.4GHz 1147Mbps + 5GHz 2402Mbps + 5GHz 1733Mbps)</a:t>
            </a:r>
            <a:endParaRPr lang="en-US" sz="1995">
              <a:solidFill>
                <a:srgbClr val="273755"/>
              </a:solidFill>
              <a:latin typeface="Noto Serif Italics" panose="02020600060500090200"/>
            </a:endParaRPr>
          </a:p>
          <a:p>
            <a:pPr algn="ctr">
              <a:lnSpc>
                <a:spcPts val="2795"/>
              </a:lnSpc>
            </a:pPr>
          </a:p>
          <a:p>
            <a:pPr algn="ctr">
              <a:lnSpc>
                <a:spcPts val="2795"/>
              </a:lnSpc>
            </a:pPr>
          </a:p>
        </p:txBody>
      </p:sp>
      <p:sp>
        <p:nvSpPr>
          <p:cNvPr id="16" name="TextBox 16"/>
          <p:cNvSpPr txBox="1"/>
          <p:nvPr/>
        </p:nvSpPr>
        <p:spPr>
          <a:xfrm>
            <a:off x="1216324" y="6085167"/>
            <a:ext cx="6645437" cy="21145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GIÁ TIỀN</a:t>
            </a:r>
            <a:endParaRPr lang="en-US" sz="3000">
              <a:solidFill>
                <a:srgbClr val="273755"/>
              </a:solidFill>
              <a:latin typeface="Montserrat" panose="00000500000000000000"/>
            </a:endParaRPr>
          </a:p>
          <a:p>
            <a:pPr algn="ctr">
              <a:lnSpc>
                <a:spcPts val="4200"/>
              </a:lnSpc>
            </a:pPr>
            <a:r>
              <a:rPr lang="en-US" sz="3000">
                <a:solidFill>
                  <a:srgbClr val="273755"/>
                </a:solidFill>
                <a:latin typeface="Montserrat" panose="00000500000000000000"/>
              </a:rPr>
              <a:t> 19.740.000Đ</a:t>
            </a:r>
            <a:endParaRPr lang="en-US" sz="3000">
              <a:solidFill>
                <a:srgbClr val="273755"/>
              </a:solidFill>
              <a:latin typeface="Montserrat" panose="00000500000000000000"/>
            </a:endParaRPr>
          </a:p>
          <a:p>
            <a:pPr algn="ctr">
              <a:lnSpc>
                <a:spcPts val="4200"/>
              </a:lnSpc>
            </a:pPr>
          </a:p>
          <a:p>
            <a:pPr algn="ctr">
              <a:lnSpc>
                <a:spcPts val="4200"/>
              </a:lnSpc>
            </a:pPr>
          </a:p>
        </p:txBody>
      </p:sp>
      <p:sp>
        <p:nvSpPr>
          <p:cNvPr id="17" name="TextBox 17"/>
          <p:cNvSpPr txBox="1"/>
          <p:nvPr/>
        </p:nvSpPr>
        <p:spPr>
          <a:xfrm>
            <a:off x="2190328" y="518160"/>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THIẾT BỊ DỰ ÁN</a:t>
            </a:r>
            <a:endParaRPr lang="en-US" sz="4800" spc="120">
              <a:solidFill>
                <a:srgbClr val="F9FCFF"/>
              </a:solidFill>
              <a:latin typeface="Noto Serif" panose="020206000605000202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67994" y="1193504"/>
            <a:ext cx="9667116" cy="4737490"/>
          </a:xfrm>
          <a:prstGeom prst="rect">
            <a:avLst/>
          </a:prstGeom>
          <a:solidFill>
            <a:srgbClr val="8AABCA"/>
          </a:solidFill>
        </p:spPr>
      </p:sp>
      <p:sp>
        <p:nvSpPr>
          <p:cNvPr id="3" name="AutoShape 3"/>
          <p:cNvSpPr/>
          <p:nvPr/>
        </p:nvSpPr>
        <p:spPr>
          <a:xfrm>
            <a:off x="9099122" y="5930994"/>
            <a:ext cx="9709189" cy="5032005"/>
          </a:xfrm>
          <a:prstGeom prst="rect">
            <a:avLst/>
          </a:prstGeom>
          <a:solidFill>
            <a:srgbClr val="8AABCA"/>
          </a:solidFill>
        </p:spPr>
      </p:sp>
      <p:sp>
        <p:nvSpPr>
          <p:cNvPr id="4" name="TextBox 4"/>
          <p:cNvSpPr txBox="1"/>
          <p:nvPr/>
        </p:nvSpPr>
        <p:spPr>
          <a:xfrm>
            <a:off x="2153493" y="1987652"/>
            <a:ext cx="5708268" cy="1904578"/>
          </a:xfrm>
          <a:prstGeom prst="rect">
            <a:avLst/>
          </a:prstGeom>
        </p:spPr>
        <p:txBody>
          <a:bodyPr lIns="0" tIns="0" rIns="0" bIns="0" rtlCol="0" anchor="t">
            <a:spAutoFit/>
          </a:bodyPr>
          <a:lstStyle/>
          <a:p>
            <a:pPr algn="ctr">
              <a:lnSpc>
                <a:spcPts val="2990"/>
              </a:lnSpc>
            </a:pPr>
            <a:r>
              <a:rPr lang="en-US" sz="2135">
                <a:solidFill>
                  <a:srgbClr val="273755"/>
                </a:solidFill>
                <a:latin typeface="Montserrat Bold" panose="00000600000000000000"/>
              </a:rPr>
              <a:t> CÁP MẠNG APTEK CAT.5E FTP COPPER, 24AWG, VỎ NHỰA PE  530 –  2113-2</a:t>
            </a:r>
            <a:endParaRPr lang="en-US" sz="2135">
              <a:solidFill>
                <a:srgbClr val="273755"/>
              </a:solidFill>
              <a:latin typeface="Montserrat Bold" panose="00000600000000000000"/>
            </a:endParaRPr>
          </a:p>
          <a:p>
            <a:pPr algn="ctr">
              <a:lnSpc>
                <a:spcPts val="2990"/>
              </a:lnSpc>
            </a:pPr>
          </a:p>
          <a:p>
            <a:pPr algn="ctr">
              <a:lnSpc>
                <a:spcPts val="3130"/>
              </a:lnSpc>
            </a:pPr>
          </a:p>
          <a:p>
            <a:pPr algn="ctr">
              <a:lnSpc>
                <a:spcPts val="3355"/>
              </a:lnSpc>
            </a:pPr>
          </a:p>
        </p:txBody>
      </p:sp>
      <p:sp>
        <p:nvSpPr>
          <p:cNvPr id="5" name="AutoShape 5"/>
          <p:cNvSpPr/>
          <p:nvPr/>
        </p:nvSpPr>
        <p:spPr>
          <a:xfrm>
            <a:off x="4265564" y="3139579"/>
            <a:ext cx="1084483" cy="70581"/>
          </a:xfrm>
          <a:prstGeom prst="rect">
            <a:avLst/>
          </a:prstGeom>
          <a:solidFill>
            <a:srgbClr val="F9FCFF"/>
          </a:solidFill>
        </p:spPr>
      </p:sp>
      <p:sp>
        <p:nvSpPr>
          <p:cNvPr id="6" name="TextBox 6"/>
          <p:cNvSpPr txBox="1"/>
          <p:nvPr/>
        </p:nvSpPr>
        <p:spPr>
          <a:xfrm>
            <a:off x="10613863" y="6361710"/>
            <a:ext cx="6645437" cy="842645"/>
          </a:xfrm>
          <a:prstGeom prst="rect">
            <a:avLst/>
          </a:prstGeom>
        </p:spPr>
        <p:txBody>
          <a:bodyPr lIns="0" tIns="0" rIns="0" bIns="0" rtlCol="0" anchor="t">
            <a:spAutoFit/>
          </a:bodyPr>
          <a:lstStyle/>
          <a:p>
            <a:pPr algn="ctr">
              <a:lnSpc>
                <a:spcPts val="3080"/>
              </a:lnSpc>
            </a:pPr>
            <a:r>
              <a:rPr lang="en-US" sz="2200">
                <a:solidFill>
                  <a:srgbClr val="273755"/>
                </a:solidFill>
                <a:latin typeface="Montserrat" panose="00000500000000000000"/>
              </a:rPr>
              <a:t>FIREWALL CISCO FPR2110-NGFW-K9</a:t>
            </a:r>
            <a:endParaRPr lang="en-US" sz="2200">
              <a:solidFill>
                <a:srgbClr val="273755"/>
              </a:solidFill>
              <a:latin typeface="Montserrat" panose="00000500000000000000"/>
            </a:endParaRPr>
          </a:p>
          <a:p>
            <a:pPr algn="ctr">
              <a:lnSpc>
                <a:spcPts val="3780"/>
              </a:lnSpc>
            </a:pPr>
          </a:p>
        </p:txBody>
      </p:sp>
      <p:sp>
        <p:nvSpPr>
          <p:cNvPr id="7" name="TextBox 7"/>
          <p:cNvSpPr txBox="1"/>
          <p:nvPr/>
        </p:nvSpPr>
        <p:spPr>
          <a:xfrm>
            <a:off x="10787027" y="7079980"/>
            <a:ext cx="6299108" cy="3590301"/>
          </a:xfrm>
          <a:prstGeom prst="rect">
            <a:avLst/>
          </a:prstGeom>
        </p:spPr>
        <p:txBody>
          <a:bodyPr lIns="0" tIns="0" rIns="0" bIns="0" rtlCol="0" anchor="t">
            <a:spAutoFit/>
          </a:bodyPr>
          <a:lstStyle/>
          <a:p>
            <a:pPr algn="ctr">
              <a:lnSpc>
                <a:spcPts val="4045"/>
              </a:lnSpc>
            </a:pPr>
          </a:p>
          <a:p>
            <a:pPr algn="ctr">
              <a:lnSpc>
                <a:spcPts val="3100"/>
              </a:lnSpc>
            </a:pPr>
            <a:r>
              <a:rPr lang="en-US" sz="2215">
                <a:solidFill>
                  <a:srgbClr val="273755"/>
                </a:solidFill>
                <a:latin typeface="Noto Serif Italics" panose="02020600060500090200"/>
              </a:rPr>
              <a:t> · Thương hiệu: CISCO</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Model: FPR2110-NGFW-K9</a:t>
            </a:r>
            <a:endParaRPr lang="en-US" sz="2215">
              <a:solidFill>
                <a:srgbClr val="273755"/>
              </a:solidFill>
              <a:latin typeface="Noto Serif Italics" panose="02020600060500090200"/>
            </a:endParaRPr>
          </a:p>
          <a:p>
            <a:pPr algn="ctr">
              <a:lnSpc>
                <a:spcPts val="3100"/>
              </a:lnSpc>
            </a:pPr>
            <a:r>
              <a:rPr lang="en-US" sz="2215">
                <a:solidFill>
                  <a:srgbClr val="273755"/>
                </a:solidFill>
                <a:latin typeface="Noto Serif Italics" panose="02020600060500090200"/>
              </a:rPr>
              <a:t>· Tiêu chuẩn, hỗ trợ hơn 4000 ứng dụng, cũng như vị trí, người dùng và trang web</a:t>
            </a:r>
            <a:endParaRPr lang="en-US" sz="2215">
              <a:solidFill>
                <a:srgbClr val="273755"/>
              </a:solidFill>
              <a:latin typeface="Noto Serif Italics" panose="02020600060500090200"/>
            </a:endParaRPr>
          </a:p>
          <a:p>
            <a:pPr algn="ctr">
              <a:lnSpc>
                <a:spcPts val="3100"/>
              </a:lnSpc>
            </a:pPr>
          </a:p>
          <a:p>
            <a:pPr algn="ctr">
              <a:lnSpc>
                <a:spcPts val="3100"/>
              </a:lnSpc>
            </a:pPr>
          </a:p>
          <a:p>
            <a:pPr algn="ctr">
              <a:lnSpc>
                <a:spcPts val="3100"/>
              </a:lnSpc>
            </a:pPr>
          </a:p>
          <a:p>
            <a:pPr algn="ctr">
              <a:lnSpc>
                <a:spcPts val="3100"/>
              </a:lnSpc>
            </a:pPr>
          </a:p>
        </p:txBody>
      </p:sp>
      <p:sp>
        <p:nvSpPr>
          <p:cNvPr id="8" name="AutoShape 8"/>
          <p:cNvSpPr/>
          <p:nvPr/>
        </p:nvSpPr>
        <p:spPr>
          <a:xfrm>
            <a:off x="13257793" y="7058585"/>
            <a:ext cx="1357576" cy="88355"/>
          </a:xfrm>
          <a:prstGeom prst="rect">
            <a:avLst/>
          </a:prstGeom>
          <a:solidFill>
            <a:srgbClr val="F9FCFF"/>
          </a:solidFill>
        </p:spPr>
      </p:sp>
      <p:grpSp>
        <p:nvGrpSpPr>
          <p:cNvPr id="9" name="Group 9"/>
          <p:cNvGrpSpPr/>
          <p:nvPr/>
        </p:nvGrpSpPr>
        <p:grpSpPr>
          <a:xfrm rot="0">
            <a:off x="11049618" y="1908208"/>
            <a:ext cx="5773928" cy="2533324"/>
            <a:chOff x="0" y="0"/>
            <a:chExt cx="7698570" cy="3377765"/>
          </a:xfrm>
        </p:grpSpPr>
        <p:sp>
          <p:nvSpPr>
            <p:cNvPr id="10" name="TextBox 10"/>
            <p:cNvSpPr txBox="1"/>
            <p:nvPr/>
          </p:nvSpPr>
          <p:spPr>
            <a:xfrm>
              <a:off x="0" y="-47625"/>
              <a:ext cx="7698570" cy="3049001"/>
            </a:xfrm>
            <a:prstGeom prst="rect">
              <a:avLst/>
            </a:prstGeom>
          </p:spPr>
          <p:txBody>
            <a:bodyPr lIns="0" tIns="0" rIns="0" bIns="0" rtlCol="0" anchor="t">
              <a:spAutoFit/>
            </a:bodyPr>
            <a:lstStyle/>
            <a:p>
              <a:pPr algn="ctr">
                <a:lnSpc>
                  <a:spcPts val="3650"/>
                </a:lnSpc>
              </a:pPr>
              <a:r>
                <a:rPr lang="en-US" sz="2605">
                  <a:solidFill>
                    <a:srgbClr val="273755"/>
                  </a:solidFill>
                  <a:latin typeface="Montserrat" panose="00000500000000000000"/>
                </a:rPr>
                <a:t>GIÁ TIỀN</a:t>
              </a:r>
              <a:endParaRPr lang="en-US" sz="2605">
                <a:solidFill>
                  <a:srgbClr val="273755"/>
                </a:solidFill>
                <a:latin typeface="Montserrat" panose="00000500000000000000"/>
              </a:endParaRPr>
            </a:p>
            <a:p>
              <a:pPr algn="ctr">
                <a:lnSpc>
                  <a:spcPts val="3650"/>
                </a:lnSpc>
              </a:pPr>
              <a:r>
                <a:rPr lang="en-US" sz="2605">
                  <a:solidFill>
                    <a:srgbClr val="273755"/>
                  </a:solidFill>
                  <a:latin typeface="Montserrat Bold" panose="00000600000000000000"/>
                </a:rPr>
                <a:t>2.350.000Đ</a:t>
              </a:r>
              <a:endParaRPr lang="en-US" sz="2605">
                <a:solidFill>
                  <a:srgbClr val="273755"/>
                </a:solidFill>
                <a:latin typeface="Montserrat Bold" panose="00000600000000000000"/>
              </a:endParaRPr>
            </a:p>
            <a:p>
              <a:pPr algn="ctr">
                <a:lnSpc>
                  <a:spcPts val="3650"/>
                </a:lnSpc>
              </a:pPr>
            </a:p>
            <a:p>
              <a:pPr algn="ctr">
                <a:lnSpc>
                  <a:spcPts val="3650"/>
                </a:lnSpc>
              </a:pPr>
            </a:p>
            <a:p>
              <a:pPr algn="ctr">
                <a:lnSpc>
                  <a:spcPts val="3650"/>
                </a:lnSpc>
              </a:pPr>
            </a:p>
          </p:txBody>
        </p:sp>
        <p:sp>
          <p:nvSpPr>
            <p:cNvPr id="11" name="AutoShape 11"/>
            <p:cNvSpPr/>
            <p:nvPr/>
          </p:nvSpPr>
          <p:spPr>
            <a:xfrm>
              <a:off x="3062926" y="3275408"/>
              <a:ext cx="1572718" cy="102357"/>
            </a:xfrm>
            <a:prstGeom prst="rect">
              <a:avLst/>
            </a:prstGeom>
            <a:solidFill>
              <a:srgbClr val="8AABCA"/>
            </a:solidFill>
          </p:spPr>
        </p:sp>
      </p:grpSp>
      <p:sp>
        <p:nvSpPr>
          <p:cNvPr id="12" name="AutoShape 12"/>
          <p:cNvSpPr/>
          <p:nvPr/>
        </p:nvSpPr>
        <p:spPr>
          <a:xfrm>
            <a:off x="-524868" y="-642854"/>
            <a:ext cx="19337737" cy="2403943"/>
          </a:xfrm>
          <a:prstGeom prst="rect">
            <a:avLst/>
          </a:prstGeom>
          <a:solidFill>
            <a:srgbClr val="273755"/>
          </a:solidFill>
        </p:spPr>
      </p:sp>
      <p:pic>
        <p:nvPicPr>
          <p:cNvPr id="13" name="Picture 13"/>
          <p:cNvPicPr>
            <a:picLocks noChangeAspect="1"/>
          </p:cNvPicPr>
          <p:nvPr/>
        </p:nvPicPr>
        <p:blipFill>
          <a:blip r:embed="rId1"/>
          <a:srcRect t="11565" r="1325" b="11565"/>
          <a:stretch>
            <a:fillRect/>
          </a:stretch>
        </p:blipFill>
        <p:spPr>
          <a:xfrm>
            <a:off x="12260387" y="2958991"/>
            <a:ext cx="3352389" cy="2719170"/>
          </a:xfrm>
          <a:prstGeom prst="rect">
            <a:avLst/>
          </a:prstGeom>
        </p:spPr>
      </p:pic>
      <p:pic>
        <p:nvPicPr>
          <p:cNvPr id="14" name="Picture 14"/>
          <p:cNvPicPr>
            <a:picLocks noChangeAspect="1"/>
          </p:cNvPicPr>
          <p:nvPr/>
        </p:nvPicPr>
        <p:blipFill>
          <a:blip r:embed="rId2"/>
          <a:srcRect/>
          <a:stretch>
            <a:fillRect/>
          </a:stretch>
        </p:blipFill>
        <p:spPr>
          <a:xfrm>
            <a:off x="1468821" y="7058585"/>
            <a:ext cx="6140442" cy="3034461"/>
          </a:xfrm>
          <a:prstGeom prst="rect">
            <a:avLst/>
          </a:prstGeom>
        </p:spPr>
      </p:pic>
      <p:sp>
        <p:nvSpPr>
          <p:cNvPr id="15" name="TextBox 15"/>
          <p:cNvSpPr txBox="1"/>
          <p:nvPr/>
        </p:nvSpPr>
        <p:spPr>
          <a:xfrm>
            <a:off x="765394" y="2965936"/>
            <a:ext cx="7547296" cy="4092649"/>
          </a:xfrm>
          <a:prstGeom prst="rect">
            <a:avLst/>
          </a:prstGeom>
        </p:spPr>
        <p:txBody>
          <a:bodyPr lIns="0" tIns="0" rIns="0" bIns="0" rtlCol="0" anchor="t">
            <a:spAutoFit/>
          </a:bodyPr>
          <a:lstStyle/>
          <a:p>
            <a:pPr algn="ctr">
              <a:lnSpc>
                <a:spcPts val="2795"/>
              </a:lnSpc>
            </a:pPr>
          </a:p>
          <a:p>
            <a:pPr algn="ctr">
              <a:lnSpc>
                <a:spcPts val="2795"/>
              </a:lnSpc>
            </a:pPr>
            <a:r>
              <a:rPr lang="en-US" sz="1995">
                <a:solidFill>
                  <a:srgbClr val="273755"/>
                </a:solidFill>
                <a:latin typeface="Noto Serif Italics" panose="02020600060500090200"/>
              </a:rPr>
              <a:t>· Thương hiệu: APTEK</a:t>
            </a:r>
            <a:endParaRPr lang="en-US" sz="1995">
              <a:solidFill>
                <a:srgbClr val="273755"/>
              </a:solidFill>
              <a:latin typeface="Noto Serif Italics" panose="02020600060500090200"/>
            </a:endParaRPr>
          </a:p>
          <a:p>
            <a:pPr algn="ctr">
              <a:lnSpc>
                <a:spcPts val="3075"/>
              </a:lnSpc>
            </a:pPr>
            <a:r>
              <a:rPr lang="en-US" sz="2195">
                <a:solidFill>
                  <a:srgbClr val="273755"/>
                </a:solidFill>
                <a:latin typeface="Noto Serif Italics" panose="02020600060500090200"/>
              </a:rPr>
              <a:t>· Model sản phẩm : 630-1102-2</a:t>
            </a:r>
            <a:endParaRPr lang="en-US" sz="2195">
              <a:solidFill>
                <a:srgbClr val="273755"/>
              </a:solidFill>
              <a:latin typeface="Noto Serif Italics" panose="02020600060500090200"/>
            </a:endParaRPr>
          </a:p>
          <a:p>
            <a:pPr algn="ctr">
              <a:lnSpc>
                <a:spcPts val="3075"/>
              </a:lnSpc>
            </a:pPr>
            <a:r>
              <a:rPr lang="en-US" sz="2195">
                <a:solidFill>
                  <a:srgbClr val="273755"/>
                </a:solidFill>
                <a:latin typeface="Noto Serif Italics" panose="02020600060500090200"/>
              </a:rPr>
              <a:t>· Tình trạng: Mới 100%</a:t>
            </a:r>
            <a:endParaRPr lang="en-US" sz="2195">
              <a:solidFill>
                <a:srgbClr val="273755"/>
              </a:solidFill>
              <a:latin typeface="Noto Serif Italics" panose="02020600060500090200"/>
            </a:endParaRPr>
          </a:p>
          <a:p>
            <a:pPr algn="ctr">
              <a:lnSpc>
                <a:spcPts val="3075"/>
              </a:lnSpc>
            </a:pPr>
            <a:r>
              <a:rPr lang="en-US" sz="2195">
                <a:solidFill>
                  <a:srgbClr val="273755"/>
                </a:solidFill>
                <a:latin typeface="Noto Serif Italics" panose="02020600060500090200"/>
              </a:rPr>
              <a:t>· Chống Nhiễu Bọc Nhôm</a:t>
            </a:r>
            <a:endParaRPr lang="en-US" sz="2195">
              <a:solidFill>
                <a:srgbClr val="273755"/>
              </a:solidFill>
              <a:latin typeface="Noto Serif Italics" panose="02020600060500090200"/>
            </a:endParaRPr>
          </a:p>
          <a:p>
            <a:pPr algn="ctr">
              <a:lnSpc>
                <a:spcPts val="3075"/>
              </a:lnSpc>
            </a:pPr>
            <a:r>
              <a:rPr lang="en-US" sz="2195">
                <a:solidFill>
                  <a:srgbClr val="273755"/>
                </a:solidFill>
                <a:latin typeface="Noto Serif Italics" panose="02020600060500090200"/>
              </a:rPr>
              <a:t>· Độ Dài 305 m</a:t>
            </a:r>
            <a:endParaRPr lang="en-US" sz="2195">
              <a:solidFill>
                <a:srgbClr val="273755"/>
              </a:solidFill>
              <a:latin typeface="Noto Serif Italics" panose="02020600060500090200"/>
            </a:endParaRPr>
          </a:p>
          <a:p>
            <a:pPr algn="ctr">
              <a:lnSpc>
                <a:spcPts val="3075"/>
              </a:lnSpc>
            </a:pPr>
            <a:r>
              <a:rPr lang="en-US" sz="2195">
                <a:solidFill>
                  <a:srgbClr val="273755"/>
                </a:solidFill>
                <a:latin typeface="Noto Serif Italics" panose="02020600060500090200"/>
              </a:rPr>
              <a:t>· Loại cable Cat.5e FTP</a:t>
            </a:r>
            <a:endParaRPr lang="en-US" sz="2195">
              <a:solidFill>
                <a:srgbClr val="273755"/>
              </a:solidFill>
              <a:latin typeface="Noto Serif Italics" panose="02020600060500090200"/>
            </a:endParaRPr>
          </a:p>
          <a:p>
            <a:pPr algn="ctr">
              <a:lnSpc>
                <a:spcPts val="3075"/>
              </a:lnSpc>
            </a:pPr>
          </a:p>
          <a:p>
            <a:pPr algn="ctr">
              <a:lnSpc>
                <a:spcPts val="2795"/>
              </a:lnSpc>
            </a:pPr>
          </a:p>
          <a:p>
            <a:pPr algn="ctr">
              <a:lnSpc>
                <a:spcPts val="2795"/>
              </a:lnSpc>
            </a:pPr>
          </a:p>
          <a:p>
            <a:pPr algn="ctr">
              <a:lnSpc>
                <a:spcPts val="2795"/>
              </a:lnSpc>
            </a:pPr>
          </a:p>
        </p:txBody>
      </p:sp>
      <p:sp>
        <p:nvSpPr>
          <p:cNvPr id="16" name="TextBox 16"/>
          <p:cNvSpPr txBox="1"/>
          <p:nvPr/>
        </p:nvSpPr>
        <p:spPr>
          <a:xfrm>
            <a:off x="1216324" y="5980411"/>
            <a:ext cx="6645437" cy="2647950"/>
          </a:xfrm>
          <a:prstGeom prst="rect">
            <a:avLst/>
          </a:prstGeom>
        </p:spPr>
        <p:txBody>
          <a:bodyPr lIns="0" tIns="0" rIns="0" bIns="0" rtlCol="0" anchor="t">
            <a:spAutoFit/>
          </a:bodyPr>
          <a:lstStyle/>
          <a:p>
            <a:pPr algn="ctr">
              <a:lnSpc>
                <a:spcPts val="4200"/>
              </a:lnSpc>
            </a:pPr>
            <a:r>
              <a:rPr lang="en-US" sz="3000">
                <a:solidFill>
                  <a:srgbClr val="273755"/>
                </a:solidFill>
                <a:latin typeface="Montserrat" panose="00000500000000000000"/>
              </a:rPr>
              <a:t>GIÁ TIỀN</a:t>
            </a:r>
            <a:endParaRPr lang="en-US" sz="3000">
              <a:solidFill>
                <a:srgbClr val="273755"/>
              </a:solidFill>
              <a:latin typeface="Montserrat" panose="00000500000000000000"/>
            </a:endParaRPr>
          </a:p>
          <a:p>
            <a:pPr algn="ctr">
              <a:lnSpc>
                <a:spcPts val="4200"/>
              </a:lnSpc>
            </a:pPr>
            <a:r>
              <a:rPr lang="en-US" sz="3000">
                <a:solidFill>
                  <a:srgbClr val="273755"/>
                </a:solidFill>
                <a:latin typeface="Montserrat" panose="00000500000000000000"/>
              </a:rPr>
              <a:t>149.900.000Đ</a:t>
            </a:r>
            <a:endParaRPr lang="en-US" sz="3000">
              <a:solidFill>
                <a:srgbClr val="273755"/>
              </a:solidFill>
              <a:latin typeface="Montserrat" panose="00000500000000000000"/>
            </a:endParaRPr>
          </a:p>
          <a:p>
            <a:pPr algn="ctr">
              <a:lnSpc>
                <a:spcPts val="4200"/>
              </a:lnSpc>
            </a:pPr>
          </a:p>
          <a:p>
            <a:pPr algn="ctr">
              <a:lnSpc>
                <a:spcPts val="4200"/>
              </a:lnSpc>
            </a:pPr>
          </a:p>
          <a:p>
            <a:pPr algn="ctr">
              <a:lnSpc>
                <a:spcPts val="4200"/>
              </a:lnSpc>
            </a:pPr>
          </a:p>
        </p:txBody>
      </p:sp>
      <p:sp>
        <p:nvSpPr>
          <p:cNvPr id="17" name="TextBox 17"/>
          <p:cNvSpPr txBox="1"/>
          <p:nvPr/>
        </p:nvSpPr>
        <p:spPr>
          <a:xfrm>
            <a:off x="2190328" y="518160"/>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THIẾT BỊ DỰ ÁN</a:t>
            </a:r>
            <a:endParaRPr lang="en-US" sz="4800" spc="120">
              <a:solidFill>
                <a:srgbClr val="F9FCFF"/>
              </a:solidFill>
              <a:latin typeface="Noto Serif" panose="020206000605000202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ĐI DÂY RESORT</a:t>
              </a:r>
              <a:endParaRPr lang="en-US" sz="5800">
                <a:solidFill>
                  <a:srgbClr val="273755"/>
                </a:solidFill>
                <a:latin typeface="Montserrat" panose="00000500000000000000"/>
              </a:endParaRPr>
            </a:p>
          </p:txBody>
        </p:sp>
      </p:grpSp>
      <p:pic>
        <p:nvPicPr>
          <p:cNvPr id="5" name="Picture 5"/>
          <p:cNvPicPr>
            <a:picLocks noChangeAspect="1"/>
          </p:cNvPicPr>
          <p:nvPr/>
        </p:nvPicPr>
        <p:blipFill>
          <a:blip r:embed="rId1"/>
          <a:srcRect/>
          <a:stretch>
            <a:fillRect/>
          </a:stretch>
        </p:blipFill>
        <p:spPr>
          <a:xfrm>
            <a:off x="699405" y="3261140"/>
            <a:ext cx="11202463" cy="6220353"/>
          </a:xfrm>
          <a:prstGeom prst="rect">
            <a:avLst/>
          </a:prstGeom>
        </p:spPr>
      </p:pic>
      <p:grpSp>
        <p:nvGrpSpPr>
          <p:cNvPr id="6" name="Group 6"/>
          <p:cNvGrpSpPr/>
          <p:nvPr/>
        </p:nvGrpSpPr>
        <p:grpSpPr>
          <a:xfrm rot="0">
            <a:off x="12705928" y="2435459"/>
            <a:ext cx="9106744" cy="1118076"/>
            <a:chOff x="0" y="0"/>
            <a:chExt cx="12142325" cy="1490768"/>
          </a:xfrm>
        </p:grpSpPr>
        <p:sp>
          <p:nvSpPr>
            <p:cNvPr id="7" name="TextBox 7"/>
            <p:cNvSpPr txBox="1"/>
            <p:nvPr/>
          </p:nvSpPr>
          <p:spPr>
            <a:xfrm>
              <a:off x="0" y="868044"/>
              <a:ext cx="10874232" cy="622723"/>
            </a:xfrm>
            <a:prstGeom prst="rect">
              <a:avLst/>
            </a:prstGeom>
          </p:spPr>
          <p:txBody>
            <a:bodyPr lIns="0" tIns="0" rIns="0" bIns="0" rtlCol="0" anchor="t">
              <a:spAutoFit/>
            </a:bodyPr>
            <a:lstStyle/>
            <a:p>
              <a:pPr algn="l">
                <a:lnSpc>
                  <a:spcPts val="3920"/>
                </a:lnSpc>
              </a:pPr>
            </a:p>
          </p:txBody>
        </p:sp>
        <p:sp>
          <p:nvSpPr>
            <p:cNvPr id="8" name="TextBox 8"/>
            <p:cNvSpPr txBox="1"/>
            <p:nvPr/>
          </p:nvSpPr>
          <p:spPr>
            <a:xfrm>
              <a:off x="0" y="-57150"/>
              <a:ext cx="12142325" cy="666750"/>
            </a:xfrm>
            <a:prstGeom prst="rect">
              <a:avLst/>
            </a:prstGeom>
          </p:spPr>
          <p:txBody>
            <a:bodyPr lIns="0" tIns="0" rIns="0" bIns="0" rtlCol="0" anchor="t">
              <a:spAutoFit/>
            </a:bodyPr>
            <a:lstStyle/>
            <a:p>
              <a:pPr algn="l">
                <a:lnSpc>
                  <a:spcPts val="4200"/>
                </a:lnSpc>
              </a:pPr>
              <a:r>
                <a:rPr lang="en-US" sz="3000">
                  <a:solidFill>
                    <a:srgbClr val="F9FCFF"/>
                  </a:solidFill>
                  <a:latin typeface="Montserrat" panose="00000500000000000000"/>
                </a:rPr>
                <a:t>NHÀ HÀNG</a:t>
              </a:r>
              <a:endParaRPr lang="en-US" sz="3000">
                <a:solidFill>
                  <a:srgbClr val="F9FCFF"/>
                </a:solidFill>
                <a:latin typeface="Montserrat" panose="000005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696318" y="-506987"/>
            <a:ext cx="9225343" cy="11343048"/>
          </a:xfrm>
          <a:prstGeom prst="rect">
            <a:avLst/>
          </a:prstGeom>
          <a:solidFill>
            <a:srgbClr val="273755"/>
          </a:solidFill>
        </p:spPr>
      </p:sp>
      <p:sp>
        <p:nvSpPr>
          <p:cNvPr id="3" name="TextBox 3"/>
          <p:cNvSpPr txBox="1"/>
          <p:nvPr/>
        </p:nvSpPr>
        <p:spPr>
          <a:xfrm>
            <a:off x="9144000" y="3930332"/>
            <a:ext cx="8176711" cy="2369185"/>
          </a:xfrm>
          <a:prstGeom prst="rect">
            <a:avLst/>
          </a:prstGeom>
        </p:spPr>
        <p:txBody>
          <a:bodyPr lIns="0" tIns="0" rIns="0" bIns="0" rtlCol="0" anchor="t">
            <a:spAutoFit/>
          </a:bodyPr>
          <a:lstStyle/>
          <a:p>
            <a:pPr algn="ctr">
              <a:lnSpc>
                <a:spcPts val="3815"/>
              </a:lnSpc>
            </a:pPr>
            <a:r>
              <a:rPr lang="en-US" sz="2725">
                <a:solidFill>
                  <a:srgbClr val="273755"/>
                </a:solidFill>
                <a:latin typeface="Noto Serif" panose="02020600060500020200"/>
              </a:rPr>
              <a:t>THÀNH VIÊN TRONG NHÓM</a:t>
            </a:r>
            <a:endParaRPr lang="en-US" sz="2725">
              <a:solidFill>
                <a:srgbClr val="273755"/>
              </a:solidFill>
              <a:latin typeface="Noto Serif" panose="02020600060500020200"/>
            </a:endParaRPr>
          </a:p>
          <a:p>
            <a:pPr marL="588010" lvl="1" indent="-294005">
              <a:lnSpc>
                <a:spcPts val="3815"/>
              </a:lnSpc>
              <a:buFont typeface="Arial" panose="020B0604020202020204"/>
              <a:buChar char="•"/>
            </a:pPr>
            <a:r>
              <a:rPr lang="en-US" sz="2725">
                <a:solidFill>
                  <a:srgbClr val="273755"/>
                </a:solidFill>
                <a:latin typeface="Noto Serif" panose="02020600060500020200"/>
              </a:rPr>
              <a:t>Nguyễn Thị Thu Hiền - 2033216411</a:t>
            </a:r>
            <a:endParaRPr lang="en-US" sz="2725">
              <a:solidFill>
                <a:srgbClr val="273755"/>
              </a:solidFill>
              <a:latin typeface="Noto Serif" panose="02020600060500020200"/>
            </a:endParaRPr>
          </a:p>
          <a:p>
            <a:pPr marL="588010" lvl="1" indent="-294005">
              <a:lnSpc>
                <a:spcPts val="3815"/>
              </a:lnSpc>
              <a:buFont typeface="Arial" panose="020B0604020202020204"/>
              <a:buChar char="•"/>
            </a:pPr>
            <a:r>
              <a:rPr lang="en-US" sz="2725">
                <a:solidFill>
                  <a:srgbClr val="273755"/>
                </a:solidFill>
                <a:latin typeface="Noto Serif" panose="02020600060500020200"/>
              </a:rPr>
              <a:t>Đặng Diệp Bích Ngọc - 2033216496</a:t>
            </a:r>
            <a:endParaRPr lang="en-US" sz="2725">
              <a:solidFill>
                <a:srgbClr val="273755"/>
              </a:solidFill>
              <a:latin typeface="Noto Serif" panose="02020600060500020200"/>
            </a:endParaRPr>
          </a:p>
          <a:p>
            <a:pPr marL="588010" lvl="1" indent="-294005">
              <a:lnSpc>
                <a:spcPts val="3815"/>
              </a:lnSpc>
              <a:buFont typeface="Arial" panose="020B0604020202020204"/>
              <a:buChar char="•"/>
            </a:pPr>
            <a:r>
              <a:rPr lang="en-US" sz="2725">
                <a:solidFill>
                  <a:srgbClr val="273755"/>
                </a:solidFill>
                <a:latin typeface="Noto Serif" panose="02020600060500020200"/>
              </a:rPr>
              <a:t>Lê Huỳnh Đức - 2033210447</a:t>
            </a:r>
            <a:endParaRPr lang="en-US" sz="2725">
              <a:solidFill>
                <a:srgbClr val="273755"/>
              </a:solidFill>
              <a:latin typeface="Noto Serif" panose="02020600060500020200"/>
            </a:endParaRPr>
          </a:p>
          <a:p>
            <a:pPr marL="588010" lvl="1" indent="-294005">
              <a:lnSpc>
                <a:spcPts val="3815"/>
              </a:lnSpc>
              <a:buFont typeface="Arial" panose="020B0604020202020204"/>
              <a:buChar char="•"/>
            </a:pPr>
            <a:r>
              <a:rPr lang="en-US" sz="2725">
                <a:solidFill>
                  <a:srgbClr val="273755"/>
                </a:solidFill>
                <a:latin typeface="Noto Serif" panose="02020600060500020200"/>
              </a:rPr>
              <a:t>Phan Trọng Nghiêm - 2033210501</a:t>
            </a:r>
            <a:endParaRPr lang="en-US" sz="2725">
              <a:solidFill>
                <a:srgbClr val="273755"/>
              </a:solidFill>
              <a:latin typeface="Noto Serif" panose="02020600060500020200"/>
            </a:endParaRPr>
          </a:p>
        </p:txBody>
      </p:sp>
      <p:grpSp>
        <p:nvGrpSpPr>
          <p:cNvPr id="4" name="Group 4"/>
          <p:cNvGrpSpPr/>
          <p:nvPr/>
        </p:nvGrpSpPr>
        <p:grpSpPr>
          <a:xfrm rot="0">
            <a:off x="1028700" y="3896596"/>
            <a:ext cx="6812788" cy="2535882"/>
            <a:chOff x="0" y="0"/>
            <a:chExt cx="9083718" cy="3381175"/>
          </a:xfrm>
        </p:grpSpPr>
        <p:sp>
          <p:nvSpPr>
            <p:cNvPr id="5" name="AutoShape 5"/>
            <p:cNvSpPr/>
            <p:nvPr/>
          </p:nvSpPr>
          <p:spPr>
            <a:xfrm>
              <a:off x="0" y="1842201"/>
              <a:ext cx="2623525" cy="230003"/>
            </a:xfrm>
            <a:prstGeom prst="rect">
              <a:avLst/>
            </a:prstGeom>
            <a:solidFill>
              <a:srgbClr val="8AABCA"/>
            </a:solidFill>
          </p:spPr>
        </p:sp>
        <p:sp>
          <p:nvSpPr>
            <p:cNvPr id="6" name="TextBox 6"/>
            <p:cNvSpPr txBox="1"/>
            <p:nvPr/>
          </p:nvSpPr>
          <p:spPr>
            <a:xfrm>
              <a:off x="0" y="0"/>
              <a:ext cx="9083718" cy="1168400"/>
            </a:xfrm>
            <a:prstGeom prst="rect">
              <a:avLst/>
            </a:prstGeom>
          </p:spPr>
          <p:txBody>
            <a:bodyPr lIns="0" tIns="0" rIns="0" bIns="0" rtlCol="0" anchor="t">
              <a:spAutoFit/>
            </a:bodyPr>
            <a:lstStyle/>
            <a:p>
              <a:pPr algn="l">
                <a:lnSpc>
                  <a:spcPts val="6960"/>
                </a:lnSpc>
              </a:pPr>
              <a:r>
                <a:rPr lang="en-US" sz="5800">
                  <a:solidFill>
                    <a:srgbClr val="F9FCFF"/>
                  </a:solidFill>
                  <a:latin typeface="Montserrat" panose="00000500000000000000"/>
                </a:rPr>
                <a:t>NHÓM ĐỀ TÀI 7</a:t>
              </a:r>
              <a:endParaRPr lang="en-US" sz="5800">
                <a:solidFill>
                  <a:srgbClr val="F9FCFF"/>
                </a:solidFill>
                <a:latin typeface="Montserrat" panose="00000500000000000000"/>
              </a:endParaRPr>
            </a:p>
          </p:txBody>
        </p:sp>
        <p:sp>
          <p:nvSpPr>
            <p:cNvPr id="7" name="TextBox 7"/>
            <p:cNvSpPr txBox="1"/>
            <p:nvPr/>
          </p:nvSpPr>
          <p:spPr>
            <a:xfrm>
              <a:off x="0" y="2640342"/>
              <a:ext cx="7822767" cy="740833"/>
            </a:xfrm>
            <a:prstGeom prst="rect">
              <a:avLst/>
            </a:prstGeom>
          </p:spPr>
          <p:txBody>
            <a:bodyPr lIns="0" tIns="0" rIns="0" bIns="0" rtlCol="0" anchor="t">
              <a:spAutoFit/>
            </a:bodyPr>
            <a:lstStyle/>
            <a:p>
              <a:pPr algn="l">
                <a:lnSpc>
                  <a:spcPts val="4550"/>
                </a:lnSpc>
              </a:pPr>
            </a:p>
          </p:txBody>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RESORT</a:t>
              </a:r>
              <a:endParaRPr lang="en-US" sz="5800">
                <a:solidFill>
                  <a:srgbClr val="273755"/>
                </a:solidFill>
                <a:latin typeface="Montserrat" panose="00000500000000000000"/>
              </a:endParaRPr>
            </a:p>
          </p:txBody>
        </p:sp>
      </p:grpSp>
      <p:grpSp>
        <p:nvGrpSpPr>
          <p:cNvPr id="6" name="Group 6"/>
          <p:cNvGrpSpPr/>
          <p:nvPr/>
        </p:nvGrpSpPr>
        <p:grpSpPr>
          <a:xfrm rot="0">
            <a:off x="13061349" y="2435459"/>
            <a:ext cx="9106744" cy="1118076"/>
            <a:chOff x="0" y="0"/>
            <a:chExt cx="12142325" cy="1490768"/>
          </a:xfrm>
        </p:grpSpPr>
        <p:sp>
          <p:nvSpPr>
            <p:cNvPr id="7" name="TextBox 7"/>
            <p:cNvSpPr txBox="1"/>
            <p:nvPr/>
          </p:nvSpPr>
          <p:spPr>
            <a:xfrm>
              <a:off x="0" y="868044"/>
              <a:ext cx="10874232" cy="622723"/>
            </a:xfrm>
            <a:prstGeom prst="rect">
              <a:avLst/>
            </a:prstGeom>
          </p:spPr>
          <p:txBody>
            <a:bodyPr lIns="0" tIns="0" rIns="0" bIns="0" rtlCol="0" anchor="t">
              <a:spAutoFit/>
            </a:bodyPr>
            <a:lstStyle/>
            <a:p>
              <a:pPr algn="l">
                <a:lnSpc>
                  <a:spcPts val="3920"/>
                </a:lnSpc>
              </a:pPr>
            </a:p>
          </p:txBody>
        </p:sp>
        <p:sp>
          <p:nvSpPr>
            <p:cNvPr id="8" name="TextBox 8"/>
            <p:cNvSpPr txBox="1"/>
            <p:nvPr/>
          </p:nvSpPr>
          <p:spPr>
            <a:xfrm>
              <a:off x="0" y="-57150"/>
              <a:ext cx="12142325" cy="666750"/>
            </a:xfrm>
            <a:prstGeom prst="rect">
              <a:avLst/>
            </a:prstGeom>
          </p:spPr>
          <p:txBody>
            <a:bodyPr lIns="0" tIns="0" rIns="0" bIns="0" rtlCol="0" anchor="t">
              <a:spAutoFit/>
            </a:bodyPr>
            <a:lstStyle/>
            <a:p>
              <a:pPr algn="l">
                <a:lnSpc>
                  <a:spcPts val="4200"/>
                </a:lnSpc>
              </a:pPr>
              <a:r>
                <a:rPr lang="en-US" sz="3000">
                  <a:solidFill>
                    <a:srgbClr val="F9FCFF"/>
                  </a:solidFill>
                  <a:latin typeface="Montserrat" panose="00000500000000000000"/>
                </a:rPr>
                <a:t>BIỆT THỰ</a:t>
              </a:r>
              <a:endParaRPr lang="en-US" sz="3000">
                <a:solidFill>
                  <a:srgbClr val="F9FCFF"/>
                </a:solidFill>
                <a:latin typeface="Montserrat" panose="00000500000000000000"/>
              </a:endParaRPr>
            </a:p>
          </p:txBody>
        </p:sp>
      </p:grpSp>
      <p:pic>
        <p:nvPicPr>
          <p:cNvPr id="10" name="Picture 9"/>
          <p:cNvPicPr>
            <a:picLocks noChangeAspect="1"/>
          </p:cNvPicPr>
          <p:nvPr/>
        </p:nvPicPr>
        <p:blipFill>
          <a:blip r:embed="rId1"/>
          <a:stretch>
            <a:fillRect/>
          </a:stretch>
        </p:blipFill>
        <p:spPr>
          <a:xfrm>
            <a:off x="1143000" y="2628900"/>
            <a:ext cx="9634220" cy="7197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RESORT</a:t>
              </a:r>
              <a:endParaRPr lang="en-US" sz="5800">
                <a:solidFill>
                  <a:srgbClr val="273755"/>
                </a:solidFill>
                <a:latin typeface="Montserrat" panose="00000500000000000000"/>
              </a:endParaRPr>
            </a:p>
          </p:txBody>
        </p:sp>
      </p:grpSp>
      <p:pic>
        <p:nvPicPr>
          <p:cNvPr id="5" name="Picture 5"/>
          <p:cNvPicPr>
            <a:picLocks noChangeAspect="1"/>
          </p:cNvPicPr>
          <p:nvPr/>
        </p:nvPicPr>
        <p:blipFill>
          <a:blip r:embed="rId1"/>
          <a:srcRect/>
          <a:stretch>
            <a:fillRect/>
          </a:stretch>
        </p:blipFill>
        <p:spPr>
          <a:xfrm>
            <a:off x="3431561" y="3341845"/>
            <a:ext cx="11424878" cy="5916455"/>
          </a:xfrm>
          <a:prstGeom prst="rect">
            <a:avLst/>
          </a:prstGeom>
        </p:spPr>
      </p:pic>
      <p:grpSp>
        <p:nvGrpSpPr>
          <p:cNvPr id="6" name="Group 6"/>
          <p:cNvGrpSpPr/>
          <p:nvPr/>
        </p:nvGrpSpPr>
        <p:grpSpPr>
          <a:xfrm rot="0">
            <a:off x="3626550" y="2370837"/>
            <a:ext cx="10496115" cy="1651476"/>
            <a:chOff x="0" y="0"/>
            <a:chExt cx="13994820" cy="2201968"/>
          </a:xfrm>
        </p:grpSpPr>
        <p:sp>
          <p:nvSpPr>
            <p:cNvPr id="7" name="TextBox 7"/>
            <p:cNvSpPr txBox="1"/>
            <p:nvPr/>
          </p:nvSpPr>
          <p:spPr>
            <a:xfrm>
              <a:off x="0" y="1579244"/>
              <a:ext cx="12533260" cy="622723"/>
            </a:xfrm>
            <a:prstGeom prst="rect">
              <a:avLst/>
            </a:prstGeom>
          </p:spPr>
          <p:txBody>
            <a:bodyPr lIns="0" tIns="0" rIns="0" bIns="0" rtlCol="0" anchor="t">
              <a:spAutoFit/>
            </a:bodyPr>
            <a:lstStyle/>
            <a:p>
              <a:pPr algn="l">
                <a:lnSpc>
                  <a:spcPts val="3920"/>
                </a:lnSpc>
              </a:pPr>
            </a:p>
          </p:txBody>
        </p:sp>
        <p:sp>
          <p:nvSpPr>
            <p:cNvPr id="8" name="TextBox 8"/>
            <p:cNvSpPr txBox="1"/>
            <p:nvPr/>
          </p:nvSpPr>
          <p:spPr>
            <a:xfrm>
              <a:off x="0" y="-57150"/>
              <a:ext cx="13994820" cy="1377950"/>
            </a:xfrm>
            <a:prstGeom prst="rect">
              <a:avLst/>
            </a:prstGeom>
          </p:spPr>
          <p:txBody>
            <a:bodyPr lIns="0" tIns="0" rIns="0" bIns="0" rtlCol="0" anchor="t">
              <a:spAutoFit/>
            </a:bodyPr>
            <a:lstStyle/>
            <a:p>
              <a:pPr>
                <a:lnSpc>
                  <a:spcPts val="4200"/>
                </a:lnSpc>
              </a:pPr>
              <a:r>
                <a:rPr lang="en-US" sz="3000">
                  <a:solidFill>
                    <a:srgbClr val="F9FCFF"/>
                  </a:solidFill>
                  <a:latin typeface="Montserrat" panose="00000500000000000000"/>
                </a:rPr>
                <a:t>MINH HỌA PHÒNG CÁC TẦNG TƯƠNG ĐƯƠNG NHAU</a:t>
              </a:r>
              <a:endParaRPr lang="en-US" sz="3000">
                <a:solidFill>
                  <a:srgbClr val="F9FCFF"/>
                </a:solidFill>
                <a:latin typeface="Montserrat" panose="00000500000000000000"/>
              </a:endParaRPr>
            </a:p>
            <a:p>
              <a:pPr algn="l">
                <a:lnSpc>
                  <a:spcPts val="4200"/>
                </a:lnSpc>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RESORT</a:t>
              </a:r>
              <a:endParaRPr lang="en-US" sz="5800">
                <a:solidFill>
                  <a:srgbClr val="273755"/>
                </a:solidFill>
                <a:latin typeface="Montserrat" panose="00000500000000000000"/>
              </a:endParaRPr>
            </a:p>
          </p:txBody>
        </p:sp>
      </p:grpSp>
      <p:pic>
        <p:nvPicPr>
          <p:cNvPr id="5" name="Picture 5"/>
          <p:cNvPicPr>
            <a:picLocks noChangeAspect="1"/>
          </p:cNvPicPr>
          <p:nvPr/>
        </p:nvPicPr>
        <p:blipFill>
          <a:blip r:embed="rId1"/>
          <a:srcRect/>
          <a:stretch>
            <a:fillRect/>
          </a:stretch>
        </p:blipFill>
        <p:spPr>
          <a:xfrm>
            <a:off x="667364" y="3199028"/>
            <a:ext cx="13072917" cy="6370647"/>
          </a:xfrm>
          <a:prstGeom prst="rect">
            <a:avLst/>
          </a:prstGeom>
        </p:spPr>
      </p:pic>
      <p:grpSp>
        <p:nvGrpSpPr>
          <p:cNvPr id="6" name="Group 6"/>
          <p:cNvGrpSpPr/>
          <p:nvPr/>
        </p:nvGrpSpPr>
        <p:grpSpPr>
          <a:xfrm rot="0">
            <a:off x="7536175" y="2370837"/>
            <a:ext cx="10496115" cy="1118076"/>
            <a:chOff x="0" y="0"/>
            <a:chExt cx="13994820" cy="1490768"/>
          </a:xfrm>
        </p:grpSpPr>
        <p:sp>
          <p:nvSpPr>
            <p:cNvPr id="7" name="TextBox 7"/>
            <p:cNvSpPr txBox="1"/>
            <p:nvPr/>
          </p:nvSpPr>
          <p:spPr>
            <a:xfrm>
              <a:off x="0" y="868044"/>
              <a:ext cx="12533260" cy="622723"/>
            </a:xfrm>
            <a:prstGeom prst="rect">
              <a:avLst/>
            </a:prstGeom>
          </p:spPr>
          <p:txBody>
            <a:bodyPr lIns="0" tIns="0" rIns="0" bIns="0" rtlCol="0" anchor="t">
              <a:spAutoFit/>
            </a:bodyPr>
            <a:lstStyle/>
            <a:p>
              <a:pPr algn="l">
                <a:lnSpc>
                  <a:spcPts val="3920"/>
                </a:lnSpc>
              </a:pPr>
            </a:p>
          </p:txBody>
        </p:sp>
        <p:sp>
          <p:nvSpPr>
            <p:cNvPr id="8" name="TextBox 8"/>
            <p:cNvSpPr txBox="1"/>
            <p:nvPr/>
          </p:nvSpPr>
          <p:spPr>
            <a:xfrm>
              <a:off x="0" y="-57150"/>
              <a:ext cx="13994820" cy="6667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QUẦY TIẾP TÂN + PHÒNG KỸ THUẬT</a:t>
              </a:r>
              <a:endParaRPr lang="en-US" sz="3000">
                <a:solidFill>
                  <a:srgbClr val="F9FCFF"/>
                </a:solidFill>
                <a:latin typeface="Montserrat" panose="000005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RESORT</a:t>
              </a:r>
              <a:endParaRPr lang="en-US" sz="5800">
                <a:solidFill>
                  <a:srgbClr val="273755"/>
                </a:solidFill>
                <a:latin typeface="Montserrat" panose="00000500000000000000"/>
              </a:endParaRPr>
            </a:p>
          </p:txBody>
        </p:sp>
      </p:grpSp>
      <p:pic>
        <p:nvPicPr>
          <p:cNvPr id="5" name="Picture 5"/>
          <p:cNvPicPr>
            <a:picLocks noChangeAspect="1"/>
          </p:cNvPicPr>
          <p:nvPr/>
        </p:nvPicPr>
        <p:blipFill>
          <a:blip r:embed="rId1"/>
          <a:srcRect/>
          <a:stretch>
            <a:fillRect/>
          </a:stretch>
        </p:blipFill>
        <p:spPr>
          <a:xfrm>
            <a:off x="3658861" y="2927923"/>
            <a:ext cx="10816483" cy="7022531"/>
          </a:xfrm>
          <a:prstGeom prst="rect">
            <a:avLst/>
          </a:prstGeom>
        </p:spPr>
      </p:pic>
      <p:grpSp>
        <p:nvGrpSpPr>
          <p:cNvPr id="6" name="Group 6"/>
          <p:cNvGrpSpPr/>
          <p:nvPr/>
        </p:nvGrpSpPr>
        <p:grpSpPr>
          <a:xfrm rot="0">
            <a:off x="3658861" y="2368885"/>
            <a:ext cx="10496115" cy="1118076"/>
            <a:chOff x="0" y="0"/>
            <a:chExt cx="13994820" cy="1490768"/>
          </a:xfrm>
        </p:grpSpPr>
        <p:sp>
          <p:nvSpPr>
            <p:cNvPr id="7" name="TextBox 7"/>
            <p:cNvSpPr txBox="1"/>
            <p:nvPr/>
          </p:nvSpPr>
          <p:spPr>
            <a:xfrm>
              <a:off x="0" y="868044"/>
              <a:ext cx="12533260" cy="622723"/>
            </a:xfrm>
            <a:prstGeom prst="rect">
              <a:avLst/>
            </a:prstGeom>
          </p:spPr>
          <p:txBody>
            <a:bodyPr lIns="0" tIns="0" rIns="0" bIns="0" rtlCol="0" anchor="t">
              <a:spAutoFit/>
            </a:bodyPr>
            <a:lstStyle/>
            <a:p>
              <a:pPr algn="l">
                <a:lnSpc>
                  <a:spcPts val="3920"/>
                </a:lnSpc>
              </a:pPr>
            </a:p>
          </p:txBody>
        </p:sp>
        <p:sp>
          <p:nvSpPr>
            <p:cNvPr id="8" name="TextBox 8"/>
            <p:cNvSpPr txBox="1"/>
            <p:nvPr/>
          </p:nvSpPr>
          <p:spPr>
            <a:xfrm>
              <a:off x="0" y="-57150"/>
              <a:ext cx="13994820" cy="6667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PHÒNG HỌP</a:t>
              </a:r>
              <a:endParaRPr lang="en-US" sz="3000">
                <a:solidFill>
                  <a:srgbClr val="F9FCFF"/>
                </a:solidFill>
                <a:latin typeface="Montserrat" panose="000005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759429" y="-443877"/>
            <a:ext cx="19806858" cy="2591735"/>
            <a:chOff x="0" y="0"/>
            <a:chExt cx="26409143" cy="3455647"/>
          </a:xfrm>
        </p:grpSpPr>
        <p:sp>
          <p:nvSpPr>
            <p:cNvPr id="3" name="AutoShape 3"/>
            <p:cNvSpPr/>
            <p:nvPr/>
          </p:nvSpPr>
          <p:spPr>
            <a:xfrm>
              <a:off x="0" y="0"/>
              <a:ext cx="26409143" cy="3455647"/>
            </a:xfrm>
            <a:prstGeom prst="rect">
              <a:avLst/>
            </a:prstGeom>
            <a:solidFill>
              <a:srgbClr val="F9FCFF"/>
            </a:solidFill>
          </p:spPr>
        </p:sp>
        <p:sp>
          <p:nvSpPr>
            <p:cNvPr id="4" name="TextBox 4"/>
            <p:cNvSpPr txBox="1"/>
            <p:nvPr/>
          </p:nvSpPr>
          <p:spPr>
            <a:xfrm>
              <a:off x="2437909" y="1379235"/>
              <a:ext cx="17189901" cy="1168400"/>
            </a:xfrm>
            <a:prstGeom prst="rect">
              <a:avLst/>
            </a:prstGeom>
          </p:spPr>
          <p:txBody>
            <a:bodyPr lIns="0" tIns="0" rIns="0" bIns="0" rtlCol="0" anchor="t">
              <a:spAutoFit/>
            </a:bodyPr>
            <a:lstStyle/>
            <a:p>
              <a:pPr algn="l">
                <a:lnSpc>
                  <a:spcPts val="6960"/>
                </a:lnSpc>
              </a:pPr>
              <a:r>
                <a:rPr lang="en-US" sz="5800">
                  <a:solidFill>
                    <a:srgbClr val="273755"/>
                  </a:solidFill>
                  <a:latin typeface="Montserrat" panose="00000500000000000000"/>
                </a:rPr>
                <a:t>SƠ ĐỒ RESORT</a:t>
              </a:r>
              <a:endParaRPr lang="en-US" sz="5800">
                <a:solidFill>
                  <a:srgbClr val="273755"/>
                </a:solidFill>
                <a:latin typeface="Montserrat" panose="00000500000000000000"/>
              </a:endParaRPr>
            </a:p>
          </p:txBody>
        </p:sp>
      </p:grpSp>
      <p:pic>
        <p:nvPicPr>
          <p:cNvPr id="5" name="Picture 5"/>
          <p:cNvPicPr>
            <a:picLocks noChangeAspect="1"/>
          </p:cNvPicPr>
          <p:nvPr/>
        </p:nvPicPr>
        <p:blipFill>
          <a:blip r:embed="rId1"/>
          <a:srcRect r="7467"/>
          <a:stretch>
            <a:fillRect/>
          </a:stretch>
        </p:blipFill>
        <p:spPr>
          <a:xfrm>
            <a:off x="9589892" y="3706036"/>
            <a:ext cx="8407310" cy="5666438"/>
          </a:xfrm>
          <a:prstGeom prst="rect">
            <a:avLst/>
          </a:prstGeom>
        </p:spPr>
      </p:pic>
      <p:pic>
        <p:nvPicPr>
          <p:cNvPr id="6" name="Picture 6"/>
          <p:cNvPicPr>
            <a:picLocks noChangeAspect="1"/>
          </p:cNvPicPr>
          <p:nvPr/>
        </p:nvPicPr>
        <p:blipFill>
          <a:blip r:embed="rId2"/>
          <a:srcRect l="3129" r="1628"/>
          <a:stretch>
            <a:fillRect/>
          </a:stretch>
        </p:blipFill>
        <p:spPr>
          <a:xfrm>
            <a:off x="237082" y="3706036"/>
            <a:ext cx="8906918" cy="5666438"/>
          </a:xfrm>
          <a:prstGeom prst="rect">
            <a:avLst/>
          </a:prstGeom>
        </p:spPr>
      </p:pic>
      <p:grpSp>
        <p:nvGrpSpPr>
          <p:cNvPr id="7" name="Group 7"/>
          <p:cNvGrpSpPr/>
          <p:nvPr/>
        </p:nvGrpSpPr>
        <p:grpSpPr>
          <a:xfrm rot="0">
            <a:off x="3658861" y="2368885"/>
            <a:ext cx="10496115" cy="1118076"/>
            <a:chOff x="0" y="0"/>
            <a:chExt cx="13994820" cy="1490768"/>
          </a:xfrm>
        </p:grpSpPr>
        <p:sp>
          <p:nvSpPr>
            <p:cNvPr id="8" name="TextBox 8"/>
            <p:cNvSpPr txBox="1"/>
            <p:nvPr/>
          </p:nvSpPr>
          <p:spPr>
            <a:xfrm>
              <a:off x="0" y="868044"/>
              <a:ext cx="12533260" cy="622723"/>
            </a:xfrm>
            <a:prstGeom prst="rect">
              <a:avLst/>
            </a:prstGeom>
          </p:spPr>
          <p:txBody>
            <a:bodyPr lIns="0" tIns="0" rIns="0" bIns="0" rtlCol="0" anchor="t">
              <a:spAutoFit/>
            </a:bodyPr>
            <a:lstStyle/>
            <a:p>
              <a:pPr algn="l">
                <a:lnSpc>
                  <a:spcPts val="3920"/>
                </a:lnSpc>
              </a:pPr>
            </a:p>
          </p:txBody>
        </p:sp>
        <p:sp>
          <p:nvSpPr>
            <p:cNvPr id="9" name="TextBox 9"/>
            <p:cNvSpPr txBox="1"/>
            <p:nvPr/>
          </p:nvSpPr>
          <p:spPr>
            <a:xfrm>
              <a:off x="0" y="-57150"/>
              <a:ext cx="13994820" cy="6667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KHU VUI CHƠI + SPA</a:t>
              </a:r>
              <a:endParaRPr lang="en-US" sz="3000">
                <a:solidFill>
                  <a:srgbClr val="F9FCFF"/>
                </a:solidFill>
                <a:latin typeface="Montserrat" panose="000005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524868" y="-585704"/>
            <a:ext cx="19337737" cy="2537293"/>
          </a:xfrm>
          <a:prstGeom prst="rect">
            <a:avLst/>
          </a:prstGeom>
          <a:solidFill>
            <a:srgbClr val="8AABCA"/>
          </a:solidFill>
        </p:spPr>
      </p:sp>
      <p:sp>
        <p:nvSpPr>
          <p:cNvPr id="4" name="TextBox 4"/>
          <p:cNvSpPr txBox="1"/>
          <p:nvPr/>
        </p:nvSpPr>
        <p:spPr>
          <a:xfrm>
            <a:off x="2190328" y="644842"/>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HỆ THỐNG MẠNG</a:t>
            </a:r>
            <a:endParaRPr lang="en-US" sz="4800" spc="120">
              <a:solidFill>
                <a:srgbClr val="F9FCFF"/>
              </a:solidFill>
              <a:latin typeface="Noto Serif" panose="02020600060500020200"/>
            </a:endParaRPr>
          </a:p>
        </p:txBody>
      </p:sp>
      <p:sp>
        <p:nvSpPr>
          <p:cNvPr id="5" name="TextBox 5"/>
          <p:cNvSpPr txBox="1"/>
          <p:nvPr/>
        </p:nvSpPr>
        <p:spPr>
          <a:xfrm>
            <a:off x="567625" y="2369807"/>
            <a:ext cx="3245406" cy="514350"/>
          </a:xfrm>
          <a:prstGeom prst="rect">
            <a:avLst/>
          </a:prstGeom>
        </p:spPr>
        <p:txBody>
          <a:bodyPr lIns="0" tIns="0" rIns="0" bIns="0" rtlCol="0" anchor="t">
            <a:spAutoFit/>
          </a:bodyPr>
          <a:lstStyle/>
          <a:p>
            <a:pPr algn="ctr">
              <a:lnSpc>
                <a:spcPts val="4200"/>
              </a:lnSpc>
              <a:spcBef>
                <a:spcPct val="0"/>
              </a:spcBef>
            </a:pPr>
            <a:r>
              <a:rPr lang="en-US" sz="3000">
                <a:solidFill>
                  <a:srgbClr val="F9FCFF"/>
                </a:solidFill>
                <a:latin typeface="Montserrat" panose="00000500000000000000"/>
              </a:rPr>
              <a:t>TẦNG 1 + TẦNG 2:</a:t>
            </a:r>
            <a:endParaRPr lang="en-US" sz="3000">
              <a:solidFill>
                <a:srgbClr val="F9FCFF"/>
              </a:solidFill>
              <a:latin typeface="Montserrat" panose="00000500000000000000"/>
            </a:endParaRPr>
          </a:p>
        </p:txBody>
      </p:sp>
      <p:pic>
        <p:nvPicPr>
          <p:cNvPr id="7" name="Picture 6"/>
          <p:cNvPicPr>
            <a:picLocks noChangeAspect="1"/>
          </p:cNvPicPr>
          <p:nvPr/>
        </p:nvPicPr>
        <p:blipFill rotWithShape="1">
          <a:blip r:embed="rId1"/>
          <a:srcRect t="15544" r="40417" b="19769"/>
          <a:stretch>
            <a:fillRect/>
          </a:stretch>
        </p:blipFill>
        <p:spPr>
          <a:xfrm>
            <a:off x="3761740" y="3162935"/>
            <a:ext cx="11478260" cy="70097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524868" y="-585704"/>
            <a:ext cx="19337737" cy="2537293"/>
          </a:xfrm>
          <a:prstGeom prst="rect">
            <a:avLst/>
          </a:prstGeom>
          <a:solidFill>
            <a:srgbClr val="8AABCA"/>
          </a:solidFill>
        </p:spPr>
      </p:sp>
      <p:sp>
        <p:nvSpPr>
          <p:cNvPr id="4" name="TextBox 4"/>
          <p:cNvSpPr txBox="1"/>
          <p:nvPr/>
        </p:nvSpPr>
        <p:spPr>
          <a:xfrm>
            <a:off x="2190328" y="644842"/>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HỆ THỐNG MẠNG</a:t>
            </a:r>
            <a:endParaRPr lang="en-US" sz="4800" spc="120">
              <a:solidFill>
                <a:srgbClr val="F9FCFF"/>
              </a:solidFill>
              <a:latin typeface="Noto Serif" panose="02020600060500020200"/>
            </a:endParaRPr>
          </a:p>
        </p:txBody>
      </p:sp>
      <p:sp>
        <p:nvSpPr>
          <p:cNvPr id="5" name="TextBox 5"/>
          <p:cNvSpPr txBox="1"/>
          <p:nvPr/>
        </p:nvSpPr>
        <p:spPr>
          <a:xfrm>
            <a:off x="511249" y="2369807"/>
            <a:ext cx="3358158" cy="514350"/>
          </a:xfrm>
          <a:prstGeom prst="rect">
            <a:avLst/>
          </a:prstGeom>
        </p:spPr>
        <p:txBody>
          <a:bodyPr lIns="0" tIns="0" rIns="0" bIns="0" rtlCol="0" anchor="t">
            <a:spAutoFit/>
          </a:bodyPr>
          <a:lstStyle/>
          <a:p>
            <a:pPr algn="ctr">
              <a:lnSpc>
                <a:spcPts val="4200"/>
              </a:lnSpc>
              <a:spcBef>
                <a:spcPct val="0"/>
              </a:spcBef>
            </a:pPr>
            <a:r>
              <a:rPr lang="en-US" sz="3000">
                <a:solidFill>
                  <a:srgbClr val="F9FCFF"/>
                </a:solidFill>
                <a:latin typeface="Montserrat" panose="00000500000000000000"/>
              </a:rPr>
              <a:t>TẦNG 3 + TẦNG 4:</a:t>
            </a:r>
            <a:endParaRPr lang="en-US" sz="3000">
              <a:solidFill>
                <a:srgbClr val="F9FCFF"/>
              </a:solidFill>
              <a:latin typeface="Montserrat" panose="00000500000000000000"/>
            </a:endParaRPr>
          </a:p>
        </p:txBody>
      </p:sp>
      <p:pic>
        <p:nvPicPr>
          <p:cNvPr id="9" name="Picture 8"/>
          <p:cNvPicPr>
            <a:picLocks noChangeAspect="1"/>
          </p:cNvPicPr>
          <p:nvPr/>
        </p:nvPicPr>
        <p:blipFill rotWithShape="1">
          <a:blip r:embed="rId1"/>
          <a:srcRect t="14777" r="42917" b="19630"/>
          <a:stretch>
            <a:fillRect/>
          </a:stretch>
        </p:blipFill>
        <p:spPr>
          <a:xfrm>
            <a:off x="4549775" y="2775585"/>
            <a:ext cx="10614025" cy="6860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524868" y="-585704"/>
            <a:ext cx="19337737" cy="2537293"/>
          </a:xfrm>
          <a:prstGeom prst="rect">
            <a:avLst/>
          </a:prstGeom>
          <a:solidFill>
            <a:srgbClr val="8AABCA"/>
          </a:solidFill>
        </p:spPr>
      </p:sp>
      <p:sp>
        <p:nvSpPr>
          <p:cNvPr id="4" name="TextBox 4"/>
          <p:cNvSpPr txBox="1"/>
          <p:nvPr/>
        </p:nvSpPr>
        <p:spPr>
          <a:xfrm>
            <a:off x="2190328" y="644842"/>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HỆ THỐNG MẠNG</a:t>
            </a:r>
            <a:endParaRPr lang="en-US" sz="4800" spc="120">
              <a:solidFill>
                <a:srgbClr val="F9FCFF"/>
              </a:solidFill>
              <a:latin typeface="Noto Serif" panose="02020600060500020200"/>
            </a:endParaRPr>
          </a:p>
        </p:txBody>
      </p:sp>
      <p:sp>
        <p:nvSpPr>
          <p:cNvPr id="5" name="TextBox 5"/>
          <p:cNvSpPr txBox="1"/>
          <p:nvPr/>
        </p:nvSpPr>
        <p:spPr>
          <a:xfrm>
            <a:off x="1394157" y="2369807"/>
            <a:ext cx="1592342" cy="10477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TẦNG 5: </a:t>
            </a:r>
            <a:endParaRPr lang="en-US" sz="3000">
              <a:solidFill>
                <a:srgbClr val="F9FCFF"/>
              </a:solidFill>
              <a:latin typeface="Montserrat" panose="00000500000000000000"/>
            </a:endParaRPr>
          </a:p>
          <a:p>
            <a:pPr algn="ctr">
              <a:lnSpc>
                <a:spcPts val="4200"/>
              </a:lnSpc>
              <a:spcBef>
                <a:spcPct val="0"/>
              </a:spcBef>
            </a:pPr>
          </a:p>
        </p:txBody>
      </p:sp>
      <p:pic>
        <p:nvPicPr>
          <p:cNvPr id="7" name="Picture 6"/>
          <p:cNvPicPr>
            <a:picLocks noChangeAspect="1"/>
          </p:cNvPicPr>
          <p:nvPr/>
        </p:nvPicPr>
        <p:blipFill rotWithShape="1">
          <a:blip r:embed="rId1"/>
          <a:srcRect l="2816" t="16379" r="43017" b="18518"/>
          <a:stretch>
            <a:fillRect/>
          </a:stretch>
        </p:blipFill>
        <p:spPr>
          <a:xfrm>
            <a:off x="4343400" y="2705100"/>
            <a:ext cx="10542270" cy="7127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524868" y="-585704"/>
            <a:ext cx="19337737" cy="2537293"/>
          </a:xfrm>
          <a:prstGeom prst="rect">
            <a:avLst/>
          </a:prstGeom>
          <a:solidFill>
            <a:srgbClr val="8AABCA"/>
          </a:solidFill>
        </p:spPr>
      </p:sp>
      <p:pic>
        <p:nvPicPr>
          <p:cNvPr id="3" name="Picture 3"/>
          <p:cNvPicPr>
            <a:picLocks noChangeAspect="1"/>
          </p:cNvPicPr>
          <p:nvPr/>
        </p:nvPicPr>
        <p:blipFill>
          <a:blip r:embed="rId1"/>
          <a:srcRect t="703" b="703"/>
          <a:stretch>
            <a:fillRect/>
          </a:stretch>
        </p:blipFill>
        <p:spPr>
          <a:xfrm>
            <a:off x="1028700" y="1951589"/>
            <a:ext cx="11479872" cy="8335411"/>
          </a:xfrm>
          <a:prstGeom prst="rect">
            <a:avLst/>
          </a:prstGeom>
        </p:spPr>
      </p:pic>
      <p:sp>
        <p:nvSpPr>
          <p:cNvPr id="4" name="TextBox 4"/>
          <p:cNvSpPr txBox="1"/>
          <p:nvPr/>
        </p:nvSpPr>
        <p:spPr>
          <a:xfrm>
            <a:off x="2190328" y="644842"/>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HỆ THỐNG MẠNG</a:t>
            </a:r>
            <a:endParaRPr lang="en-US" sz="4800" spc="120">
              <a:solidFill>
                <a:srgbClr val="F9FCFF"/>
              </a:solidFill>
              <a:latin typeface="Noto Serif" panose="02020600060500020200"/>
            </a:endParaRPr>
          </a:p>
        </p:txBody>
      </p:sp>
      <p:sp>
        <p:nvSpPr>
          <p:cNvPr id="5" name="TextBox 5"/>
          <p:cNvSpPr txBox="1"/>
          <p:nvPr/>
        </p:nvSpPr>
        <p:spPr>
          <a:xfrm>
            <a:off x="13131881" y="2103121"/>
            <a:ext cx="5156119" cy="21145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NHÀ HÀNG + BIỆT THỰ + CÁC KHU TỔNG HỢP:</a:t>
            </a:r>
            <a:endParaRPr lang="en-US" sz="3000">
              <a:solidFill>
                <a:srgbClr val="F9FCFF"/>
              </a:solidFill>
              <a:latin typeface="Montserrat" panose="00000500000000000000"/>
            </a:endParaRPr>
          </a:p>
          <a:p>
            <a:pPr algn="ctr">
              <a:lnSpc>
                <a:spcPts val="4200"/>
              </a:lnSpc>
            </a:pPr>
          </a:p>
          <a:p>
            <a:pPr algn="ctr">
              <a:lnSpc>
                <a:spcPts val="4200"/>
              </a:lnSpc>
              <a:spcBef>
                <a:spcPct val="0"/>
              </a:spcBef>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AutoShape 2"/>
          <p:cNvSpPr/>
          <p:nvPr/>
        </p:nvSpPr>
        <p:spPr>
          <a:xfrm>
            <a:off x="-524868" y="-585704"/>
            <a:ext cx="19337737" cy="2537293"/>
          </a:xfrm>
          <a:prstGeom prst="rect">
            <a:avLst/>
          </a:prstGeom>
          <a:solidFill>
            <a:srgbClr val="8AABCA"/>
          </a:solidFill>
        </p:spPr>
      </p:sp>
      <p:pic>
        <p:nvPicPr>
          <p:cNvPr id="3" name="Picture 3"/>
          <p:cNvPicPr>
            <a:picLocks noChangeAspect="1"/>
          </p:cNvPicPr>
          <p:nvPr/>
        </p:nvPicPr>
        <p:blipFill>
          <a:blip r:embed="rId1"/>
          <a:srcRect l="2291" r="17512"/>
          <a:stretch>
            <a:fillRect/>
          </a:stretch>
        </p:blipFill>
        <p:spPr>
          <a:xfrm>
            <a:off x="4073702" y="1951589"/>
            <a:ext cx="14214298" cy="8335411"/>
          </a:xfrm>
          <a:prstGeom prst="rect">
            <a:avLst/>
          </a:prstGeom>
        </p:spPr>
      </p:pic>
      <p:sp>
        <p:nvSpPr>
          <p:cNvPr id="4" name="TextBox 4"/>
          <p:cNvSpPr txBox="1"/>
          <p:nvPr/>
        </p:nvSpPr>
        <p:spPr>
          <a:xfrm>
            <a:off x="2190328" y="644842"/>
            <a:ext cx="13907344" cy="767715"/>
          </a:xfrm>
          <a:prstGeom prst="rect">
            <a:avLst/>
          </a:prstGeom>
        </p:spPr>
        <p:txBody>
          <a:bodyPr lIns="0" tIns="0" rIns="0" bIns="0" rtlCol="0" anchor="t">
            <a:spAutoFit/>
          </a:bodyPr>
          <a:lstStyle/>
          <a:p>
            <a:pPr algn="ctr">
              <a:lnSpc>
                <a:spcPts val="6240"/>
              </a:lnSpc>
            </a:pPr>
            <a:r>
              <a:rPr lang="en-US" sz="4800" spc="120">
                <a:solidFill>
                  <a:srgbClr val="F9FCFF"/>
                </a:solidFill>
                <a:latin typeface="Noto Serif" panose="02020600060500020200"/>
              </a:rPr>
              <a:t>HỆ THỐNG MẠNG</a:t>
            </a:r>
            <a:endParaRPr lang="en-US" sz="4800" spc="120">
              <a:solidFill>
                <a:srgbClr val="F9FCFF"/>
              </a:solidFill>
              <a:latin typeface="Noto Serif" panose="02020600060500020200"/>
            </a:endParaRPr>
          </a:p>
        </p:txBody>
      </p:sp>
      <p:sp>
        <p:nvSpPr>
          <p:cNvPr id="5" name="TextBox 5"/>
          <p:cNvSpPr txBox="1"/>
          <p:nvPr/>
        </p:nvSpPr>
        <p:spPr>
          <a:xfrm>
            <a:off x="306954" y="4540332"/>
            <a:ext cx="3766748" cy="15811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PHÒNG ĐIỀU HÀNH QUẢN LÝ:</a:t>
            </a:r>
            <a:endParaRPr lang="en-US" sz="3000">
              <a:solidFill>
                <a:srgbClr val="F9FCFF"/>
              </a:solidFill>
              <a:latin typeface="Montserrat" panose="00000500000000000000"/>
            </a:endParaRPr>
          </a:p>
          <a:p>
            <a:pPr algn="ctr">
              <a:lnSpc>
                <a:spcPts val="4200"/>
              </a:lnSpc>
              <a:spcBef>
                <a:spcPct val="0"/>
              </a:spcBef>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3252687" y="1034680"/>
            <a:ext cx="11782626" cy="8217640"/>
            <a:chOff x="0" y="0"/>
            <a:chExt cx="15710168" cy="10956854"/>
          </a:xfrm>
        </p:grpSpPr>
        <p:sp>
          <p:nvSpPr>
            <p:cNvPr id="3" name="TextBox 3"/>
            <p:cNvSpPr txBox="1"/>
            <p:nvPr/>
          </p:nvSpPr>
          <p:spPr>
            <a:xfrm>
              <a:off x="2288805" y="1034089"/>
              <a:ext cx="11132558" cy="740833"/>
            </a:xfrm>
            <a:prstGeom prst="rect">
              <a:avLst/>
            </a:prstGeom>
          </p:spPr>
          <p:txBody>
            <a:bodyPr lIns="0" tIns="0" rIns="0" bIns="0" rtlCol="0" anchor="t">
              <a:spAutoFit/>
            </a:bodyPr>
            <a:lstStyle/>
            <a:p>
              <a:pPr algn="ctr">
                <a:lnSpc>
                  <a:spcPts val="4550"/>
                </a:lnSpc>
              </a:pPr>
              <a:r>
                <a:rPr lang="en-US" sz="3500">
                  <a:solidFill>
                    <a:srgbClr val="F9FCFF"/>
                  </a:solidFill>
                  <a:latin typeface="Montserrat" panose="00000500000000000000"/>
                </a:rPr>
                <a:t>LÝ DO CHỌN ĐỀ TÀI</a:t>
              </a:r>
              <a:endParaRPr lang="en-US" sz="3500">
                <a:solidFill>
                  <a:srgbClr val="F9FCFF"/>
                </a:solidFill>
                <a:latin typeface="Montserrat" panose="00000500000000000000"/>
              </a:endParaRPr>
            </a:p>
          </p:txBody>
        </p:sp>
        <p:sp>
          <p:nvSpPr>
            <p:cNvPr id="4" name="TextBox 4"/>
            <p:cNvSpPr txBox="1"/>
            <p:nvPr/>
          </p:nvSpPr>
          <p:spPr>
            <a:xfrm>
              <a:off x="2316854" y="4239515"/>
              <a:ext cx="11076460" cy="5645150"/>
            </a:xfrm>
            <a:prstGeom prst="rect">
              <a:avLst/>
            </a:prstGeom>
          </p:spPr>
          <p:txBody>
            <a:bodyPr lIns="0" tIns="0" rIns="0" bIns="0" rtlCol="0" anchor="t">
              <a:spAutoFit/>
            </a:bodyPr>
            <a:lstStyle/>
            <a:p>
              <a:pPr algn="ctr">
                <a:lnSpc>
                  <a:spcPts val="4200"/>
                </a:lnSpc>
              </a:pPr>
              <a:r>
                <a:rPr lang="en-US" sz="3000">
                  <a:solidFill>
                    <a:srgbClr val="F9FCFF"/>
                  </a:solidFill>
                  <a:latin typeface="Montserrat" panose="00000500000000000000"/>
                </a:rPr>
                <a:t>QUẢN LÝ VÀ VẬN HÀNH</a:t>
              </a:r>
              <a:endParaRPr lang="en-US" sz="3000">
                <a:solidFill>
                  <a:srgbClr val="F9FCFF"/>
                </a:solidFill>
                <a:latin typeface="Montserrat" panose="00000500000000000000"/>
              </a:endParaRPr>
            </a:p>
            <a:p>
              <a:pPr algn="ctr">
                <a:lnSpc>
                  <a:spcPts val="4200"/>
                </a:lnSpc>
              </a:pPr>
              <a:r>
                <a:rPr lang="en-US" sz="3000">
                  <a:solidFill>
                    <a:srgbClr val="F9FCFF"/>
                  </a:solidFill>
                  <a:latin typeface="Montserrat Bold" panose="00000600000000000000"/>
                </a:rPr>
                <a:t>CUNG CẤP DỊCH VỤ INTERNET</a:t>
              </a:r>
              <a:endParaRPr lang="en-US" sz="3000">
                <a:solidFill>
                  <a:srgbClr val="F9FCFF"/>
                </a:solidFill>
                <a:latin typeface="Montserrat Bold" panose="00000600000000000000"/>
              </a:endParaRPr>
            </a:p>
            <a:p>
              <a:pPr algn="ctr">
                <a:lnSpc>
                  <a:spcPts val="4200"/>
                </a:lnSpc>
              </a:pPr>
              <a:r>
                <a:rPr lang="en-US" sz="3000">
                  <a:solidFill>
                    <a:srgbClr val="F9FCFF"/>
                  </a:solidFill>
                  <a:latin typeface="Montserrat Bold" panose="00000600000000000000"/>
                </a:rPr>
                <a:t>AN NINH MẠNG</a:t>
              </a:r>
              <a:endParaRPr lang="en-US" sz="3000">
                <a:solidFill>
                  <a:srgbClr val="F9FCFF"/>
                </a:solidFill>
                <a:latin typeface="Montserrat Bold" panose="00000600000000000000"/>
              </a:endParaRPr>
            </a:p>
            <a:p>
              <a:pPr algn="ctr">
                <a:lnSpc>
                  <a:spcPts val="4200"/>
                </a:lnSpc>
              </a:pPr>
              <a:r>
                <a:rPr lang="en-US" sz="3000">
                  <a:solidFill>
                    <a:srgbClr val="F9FCFF"/>
                  </a:solidFill>
                  <a:latin typeface="Montserrat Bold" panose="00000600000000000000"/>
                </a:rPr>
                <a:t>GIẢM CHI PHÍ</a:t>
              </a:r>
              <a:endParaRPr lang="en-US" sz="3000">
                <a:solidFill>
                  <a:srgbClr val="F9FCFF"/>
                </a:solidFill>
                <a:latin typeface="Montserrat Bold" panose="00000600000000000000"/>
              </a:endParaRPr>
            </a:p>
            <a:p>
              <a:pPr algn="ctr">
                <a:lnSpc>
                  <a:spcPts val="4200"/>
                </a:lnSpc>
              </a:pPr>
              <a:r>
                <a:rPr lang="en-US" sz="3000">
                  <a:solidFill>
                    <a:srgbClr val="F9FCFF"/>
                  </a:solidFill>
                  <a:latin typeface="Montserrat Bold" panose="00000600000000000000"/>
                </a:rPr>
                <a:t>TĂNG TRẢI NGHIỆM KHÁCH HÀNG</a:t>
              </a:r>
              <a:endParaRPr lang="en-US" sz="3000">
                <a:solidFill>
                  <a:srgbClr val="F9FCFF"/>
                </a:solidFill>
                <a:latin typeface="Montserrat Bold" panose="00000600000000000000"/>
              </a:endParaRPr>
            </a:p>
            <a:p>
              <a:pPr algn="ctr">
                <a:lnSpc>
                  <a:spcPts val="4200"/>
                </a:lnSpc>
              </a:pPr>
            </a:p>
            <a:p>
              <a:pPr algn="ctr">
                <a:lnSpc>
                  <a:spcPts val="4200"/>
                </a:lnSpc>
              </a:pPr>
            </a:p>
            <a:p>
              <a:pPr algn="ctr">
                <a:lnSpc>
                  <a:spcPts val="4200"/>
                </a:lnSpc>
              </a:pPr>
            </a:p>
          </p:txBody>
        </p:sp>
        <p:sp>
          <p:nvSpPr>
            <p:cNvPr id="5" name="TextBox 5"/>
            <p:cNvSpPr txBox="1"/>
            <p:nvPr/>
          </p:nvSpPr>
          <p:spPr>
            <a:xfrm>
              <a:off x="0" y="2727754"/>
              <a:ext cx="15710168" cy="834390"/>
            </a:xfrm>
            <a:prstGeom prst="rect">
              <a:avLst/>
            </a:prstGeom>
          </p:spPr>
          <p:txBody>
            <a:bodyPr lIns="0" tIns="0" rIns="0" bIns="0" rtlCol="0" anchor="t">
              <a:spAutoFit/>
            </a:bodyPr>
            <a:lstStyle/>
            <a:p>
              <a:pPr algn="ctr">
                <a:lnSpc>
                  <a:spcPts val="5165"/>
                </a:lnSpc>
              </a:pPr>
            </a:p>
          </p:txBody>
        </p:sp>
        <p:sp>
          <p:nvSpPr>
            <p:cNvPr id="6" name="AutoShape 6"/>
            <p:cNvSpPr/>
            <p:nvPr/>
          </p:nvSpPr>
          <p:spPr>
            <a:xfrm>
              <a:off x="6711616" y="0"/>
              <a:ext cx="2286936" cy="89758"/>
            </a:xfrm>
            <a:prstGeom prst="rect">
              <a:avLst/>
            </a:prstGeom>
            <a:solidFill>
              <a:srgbClr val="8AABCA"/>
            </a:solidFill>
          </p:spPr>
        </p:sp>
        <p:sp>
          <p:nvSpPr>
            <p:cNvPr id="7" name="AutoShape 7"/>
            <p:cNvSpPr/>
            <p:nvPr/>
          </p:nvSpPr>
          <p:spPr>
            <a:xfrm>
              <a:off x="6711616" y="10867096"/>
              <a:ext cx="2286936" cy="89758"/>
            </a:xfrm>
            <a:prstGeom prst="rect">
              <a:avLst/>
            </a:prstGeom>
            <a:solidFill>
              <a:srgbClr val="8AABCA"/>
            </a:solidFill>
          </p:spPr>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12953714" y="981710"/>
            <a:ext cx="4322096" cy="3293616"/>
            <a:chOff x="0" y="0"/>
            <a:chExt cx="5762795" cy="4391489"/>
          </a:xfrm>
        </p:grpSpPr>
        <p:sp>
          <p:nvSpPr>
            <p:cNvPr id="3" name="TextBox 3"/>
            <p:cNvSpPr txBox="1"/>
            <p:nvPr/>
          </p:nvSpPr>
          <p:spPr>
            <a:xfrm>
              <a:off x="296730"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1</a:t>
              </a:r>
              <a:endParaRPr lang="en-US" sz="900">
                <a:solidFill>
                  <a:srgbClr val="F9FCFF"/>
                </a:solidFill>
                <a:latin typeface="Arimo" panose="020B0604020202020204"/>
              </a:endParaRPr>
            </a:p>
          </p:txBody>
        </p:sp>
        <p:sp>
          <p:nvSpPr>
            <p:cNvPr id="4" name="TextBox 4"/>
            <p:cNvSpPr txBox="1"/>
            <p:nvPr/>
          </p:nvSpPr>
          <p:spPr>
            <a:xfrm>
              <a:off x="1417273"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2</a:t>
              </a:r>
              <a:endParaRPr lang="en-US" sz="900">
                <a:solidFill>
                  <a:srgbClr val="F9FCFF"/>
                </a:solidFill>
                <a:latin typeface="Arimo" panose="020B0604020202020204"/>
              </a:endParaRPr>
            </a:p>
          </p:txBody>
        </p:sp>
        <p:sp>
          <p:nvSpPr>
            <p:cNvPr id="5" name="TextBox 5"/>
            <p:cNvSpPr txBox="1"/>
            <p:nvPr/>
          </p:nvSpPr>
          <p:spPr>
            <a:xfrm>
              <a:off x="2537817"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3</a:t>
              </a:r>
              <a:endParaRPr lang="en-US" sz="900">
                <a:solidFill>
                  <a:srgbClr val="F9FCFF"/>
                </a:solidFill>
                <a:latin typeface="Arimo" panose="020B0604020202020204"/>
              </a:endParaRPr>
            </a:p>
          </p:txBody>
        </p:sp>
        <p:sp>
          <p:nvSpPr>
            <p:cNvPr id="6" name="TextBox 6"/>
            <p:cNvSpPr txBox="1"/>
            <p:nvPr/>
          </p:nvSpPr>
          <p:spPr>
            <a:xfrm>
              <a:off x="3658360"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4</a:t>
              </a:r>
              <a:endParaRPr lang="en-US" sz="900">
                <a:solidFill>
                  <a:srgbClr val="F9FCFF"/>
                </a:solidFill>
                <a:latin typeface="Arimo" panose="020B0604020202020204"/>
              </a:endParaRPr>
            </a:p>
          </p:txBody>
        </p:sp>
        <p:sp>
          <p:nvSpPr>
            <p:cNvPr id="7" name="TextBox 7"/>
            <p:cNvSpPr txBox="1"/>
            <p:nvPr/>
          </p:nvSpPr>
          <p:spPr>
            <a:xfrm>
              <a:off x="4778903"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5</a:t>
              </a:r>
              <a:endParaRPr lang="en-US" sz="900">
                <a:solidFill>
                  <a:srgbClr val="F9FCFF"/>
                </a:solidFill>
                <a:latin typeface="Arimo" panose="020B0604020202020204"/>
              </a:endParaRPr>
            </a:p>
          </p:txBody>
        </p:sp>
        <p:grpSp>
          <p:nvGrpSpPr>
            <p:cNvPr id="8" name="Group 8"/>
            <p:cNvGrpSpPr>
              <a:grpSpLocks noChangeAspect="1"/>
            </p:cNvGrpSpPr>
            <p:nvPr/>
          </p:nvGrpSpPr>
          <p:grpSpPr>
            <a:xfrm rot="0">
              <a:off x="296730" y="90593"/>
              <a:ext cx="5466064" cy="4119709"/>
              <a:chOff x="0" y="0"/>
              <a:chExt cx="10932129" cy="8239417"/>
            </a:xfrm>
          </p:grpSpPr>
          <p:sp>
            <p:nvSpPr>
              <p:cNvPr id="9" name="Freeform 9"/>
              <p:cNvSpPr/>
              <p:nvPr/>
            </p:nvSpPr>
            <p:spPr>
              <a:xfrm>
                <a:off x="0" y="-6350"/>
                <a:ext cx="10932129" cy="8252117"/>
              </a:xfrm>
              <a:custGeom>
                <a:avLst/>
                <a:gdLst/>
                <a:ahLst/>
                <a:cxnLst/>
                <a:rect l="l" t="t" r="r" b="b"/>
                <a:pathLst>
                  <a:path w="10932129" h="8252117">
                    <a:moveTo>
                      <a:pt x="0" y="0"/>
                    </a:moveTo>
                    <a:lnTo>
                      <a:pt x="10932129" y="0"/>
                    </a:lnTo>
                    <a:lnTo>
                      <a:pt x="10932129" y="12700"/>
                    </a:lnTo>
                    <a:lnTo>
                      <a:pt x="0" y="12700"/>
                    </a:lnTo>
                    <a:close/>
                    <a:moveTo>
                      <a:pt x="0" y="2746472"/>
                    </a:moveTo>
                    <a:lnTo>
                      <a:pt x="10932129" y="2746472"/>
                    </a:lnTo>
                    <a:lnTo>
                      <a:pt x="10932129" y="2759172"/>
                    </a:lnTo>
                    <a:lnTo>
                      <a:pt x="0" y="2759172"/>
                    </a:lnTo>
                    <a:close/>
                    <a:moveTo>
                      <a:pt x="0" y="5492945"/>
                    </a:moveTo>
                    <a:lnTo>
                      <a:pt x="10932129" y="5492945"/>
                    </a:lnTo>
                    <a:lnTo>
                      <a:pt x="10932129" y="5505645"/>
                    </a:lnTo>
                    <a:lnTo>
                      <a:pt x="0" y="5505645"/>
                    </a:lnTo>
                    <a:close/>
                    <a:moveTo>
                      <a:pt x="0" y="8239417"/>
                    </a:moveTo>
                    <a:lnTo>
                      <a:pt x="10932129" y="8239417"/>
                    </a:lnTo>
                    <a:lnTo>
                      <a:pt x="10932129" y="8252117"/>
                    </a:lnTo>
                    <a:lnTo>
                      <a:pt x="0" y="8252117"/>
                    </a:lnTo>
                    <a:close/>
                  </a:path>
                </a:pathLst>
              </a:custGeom>
              <a:solidFill>
                <a:srgbClr val="222222">
                  <a:alpha val="24706"/>
                </a:srgbClr>
              </a:solidFill>
            </p:spPr>
          </p:sp>
        </p:grpSp>
        <p:sp>
          <p:nvSpPr>
            <p:cNvPr id="10" name="TextBox 10"/>
            <p:cNvSpPr txBox="1"/>
            <p:nvPr/>
          </p:nvSpPr>
          <p:spPr>
            <a:xfrm>
              <a:off x="0" y="-28575"/>
              <a:ext cx="296730"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150 </a:t>
              </a:r>
              <a:endParaRPr lang="en-US" sz="900">
                <a:solidFill>
                  <a:srgbClr val="F9FCFF"/>
                </a:solidFill>
                <a:latin typeface="Arimo" panose="020B0604020202020204"/>
              </a:endParaRPr>
            </a:p>
          </p:txBody>
        </p:sp>
        <p:sp>
          <p:nvSpPr>
            <p:cNvPr id="11" name="TextBox 11"/>
            <p:cNvSpPr txBox="1"/>
            <p:nvPr/>
          </p:nvSpPr>
          <p:spPr>
            <a:xfrm>
              <a:off x="0" y="1344661"/>
              <a:ext cx="296730"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100 </a:t>
              </a:r>
              <a:endParaRPr lang="en-US" sz="900">
                <a:solidFill>
                  <a:srgbClr val="F9FCFF"/>
                </a:solidFill>
                <a:latin typeface="Arimo" panose="020B0604020202020204"/>
              </a:endParaRPr>
            </a:p>
          </p:txBody>
        </p:sp>
        <p:sp>
          <p:nvSpPr>
            <p:cNvPr id="12" name="TextBox 12"/>
            <p:cNvSpPr txBox="1"/>
            <p:nvPr/>
          </p:nvSpPr>
          <p:spPr>
            <a:xfrm>
              <a:off x="84799" y="2717897"/>
              <a:ext cx="211931"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50 </a:t>
              </a:r>
              <a:endParaRPr lang="en-US" sz="900">
                <a:solidFill>
                  <a:srgbClr val="F9FCFF"/>
                </a:solidFill>
                <a:latin typeface="Arimo" panose="020B0604020202020204"/>
              </a:endParaRPr>
            </a:p>
          </p:txBody>
        </p:sp>
        <p:sp>
          <p:nvSpPr>
            <p:cNvPr id="13" name="TextBox 13"/>
            <p:cNvSpPr txBox="1"/>
            <p:nvPr/>
          </p:nvSpPr>
          <p:spPr>
            <a:xfrm>
              <a:off x="169598" y="4091134"/>
              <a:ext cx="127132"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0 </a:t>
              </a:r>
              <a:endParaRPr lang="en-US" sz="900">
                <a:solidFill>
                  <a:srgbClr val="F9FCFF"/>
                </a:solidFill>
                <a:latin typeface="Arimo" panose="020B0604020202020204"/>
              </a:endParaRPr>
            </a:p>
          </p:txBody>
        </p:sp>
        <p:grpSp>
          <p:nvGrpSpPr>
            <p:cNvPr id="14" name="Group 14"/>
            <p:cNvGrpSpPr>
              <a:grpSpLocks noChangeAspect="1"/>
            </p:cNvGrpSpPr>
            <p:nvPr/>
          </p:nvGrpSpPr>
          <p:grpSpPr>
            <a:xfrm rot="0">
              <a:off x="296730" y="90593"/>
              <a:ext cx="5466064" cy="4119709"/>
              <a:chOff x="0" y="0"/>
              <a:chExt cx="10932129" cy="8239417"/>
            </a:xfrm>
          </p:grpSpPr>
          <p:sp>
            <p:nvSpPr>
              <p:cNvPr id="15" name="Freeform 15"/>
              <p:cNvSpPr/>
              <p:nvPr/>
            </p:nvSpPr>
            <p:spPr>
              <a:xfrm>
                <a:off x="0" y="6585184"/>
                <a:ext cx="1967783" cy="1654233"/>
              </a:xfrm>
              <a:custGeom>
                <a:avLst/>
                <a:gdLst/>
                <a:ahLst/>
                <a:cxnLst/>
                <a:rect l="l" t="t" r="r" b="b"/>
                <a:pathLst>
                  <a:path w="1967783" h="1654233">
                    <a:moveTo>
                      <a:pt x="0" y="1654233"/>
                    </a:moveTo>
                    <a:lnTo>
                      <a:pt x="0" y="157422"/>
                    </a:lnTo>
                    <a:cubicBezTo>
                      <a:pt x="0" y="70480"/>
                      <a:pt x="70481" y="0"/>
                      <a:pt x="157423" y="0"/>
                    </a:cubicBezTo>
                    <a:lnTo>
                      <a:pt x="1810361" y="0"/>
                    </a:lnTo>
                    <a:cubicBezTo>
                      <a:pt x="1897303" y="0"/>
                      <a:pt x="1967783" y="70480"/>
                      <a:pt x="1967783" y="157422"/>
                    </a:cubicBezTo>
                    <a:lnTo>
                      <a:pt x="1967783" y="1654233"/>
                    </a:lnTo>
                    <a:close/>
                  </a:path>
                </a:pathLst>
              </a:custGeom>
              <a:solidFill>
                <a:srgbClr val="8AABCA"/>
              </a:solidFill>
            </p:spPr>
          </p:sp>
          <p:sp>
            <p:nvSpPr>
              <p:cNvPr id="16" name="Freeform 16"/>
              <p:cNvSpPr/>
              <p:nvPr/>
            </p:nvSpPr>
            <p:spPr>
              <a:xfrm>
                <a:off x="2241086" y="4937300"/>
                <a:ext cx="1967783" cy="3302117"/>
              </a:xfrm>
              <a:custGeom>
                <a:avLst/>
                <a:gdLst/>
                <a:ahLst/>
                <a:cxnLst/>
                <a:rect l="l" t="t" r="r" b="b"/>
                <a:pathLst>
                  <a:path w="1967783" h="3302117">
                    <a:moveTo>
                      <a:pt x="0" y="3302117"/>
                    </a:moveTo>
                    <a:lnTo>
                      <a:pt x="0" y="157423"/>
                    </a:lnTo>
                    <a:cubicBezTo>
                      <a:pt x="0" y="115672"/>
                      <a:pt x="16586" y="75631"/>
                      <a:pt x="46108" y="46108"/>
                    </a:cubicBezTo>
                    <a:cubicBezTo>
                      <a:pt x="75631" y="16586"/>
                      <a:pt x="115672" y="0"/>
                      <a:pt x="157423" y="0"/>
                    </a:cubicBezTo>
                    <a:lnTo>
                      <a:pt x="1810361" y="0"/>
                    </a:lnTo>
                    <a:cubicBezTo>
                      <a:pt x="1852112" y="0"/>
                      <a:pt x="1892153" y="16586"/>
                      <a:pt x="1921675" y="46108"/>
                    </a:cubicBezTo>
                    <a:cubicBezTo>
                      <a:pt x="1951198" y="75631"/>
                      <a:pt x="1967783" y="115672"/>
                      <a:pt x="1967783" y="157423"/>
                    </a:cubicBezTo>
                    <a:lnTo>
                      <a:pt x="1967783" y="3302117"/>
                    </a:lnTo>
                    <a:close/>
                  </a:path>
                </a:pathLst>
              </a:custGeom>
              <a:solidFill>
                <a:srgbClr val="8AABCA"/>
              </a:solidFill>
            </p:spPr>
          </p:sp>
          <p:sp>
            <p:nvSpPr>
              <p:cNvPr id="17" name="Freeform 17"/>
              <p:cNvSpPr/>
              <p:nvPr/>
            </p:nvSpPr>
            <p:spPr>
              <a:xfrm>
                <a:off x="4482173" y="3289417"/>
                <a:ext cx="1967783" cy="4950000"/>
              </a:xfrm>
              <a:custGeom>
                <a:avLst/>
                <a:gdLst/>
                <a:ahLst/>
                <a:cxnLst/>
                <a:rect l="l" t="t" r="r" b="b"/>
                <a:pathLst>
                  <a:path w="1967783" h="4950000">
                    <a:moveTo>
                      <a:pt x="0" y="4950000"/>
                    </a:moveTo>
                    <a:lnTo>
                      <a:pt x="0" y="157423"/>
                    </a:lnTo>
                    <a:cubicBezTo>
                      <a:pt x="0" y="70481"/>
                      <a:pt x="70481" y="0"/>
                      <a:pt x="157422" y="0"/>
                    </a:cubicBezTo>
                    <a:lnTo>
                      <a:pt x="1810360" y="0"/>
                    </a:lnTo>
                    <a:cubicBezTo>
                      <a:pt x="1897302" y="0"/>
                      <a:pt x="1967783" y="70481"/>
                      <a:pt x="1967783" y="157423"/>
                    </a:cubicBezTo>
                    <a:lnTo>
                      <a:pt x="1967783" y="4950000"/>
                    </a:lnTo>
                    <a:close/>
                  </a:path>
                </a:pathLst>
              </a:custGeom>
              <a:solidFill>
                <a:srgbClr val="8AABCA"/>
              </a:solidFill>
            </p:spPr>
          </p:sp>
          <p:sp>
            <p:nvSpPr>
              <p:cNvPr id="18" name="Freeform 18"/>
              <p:cNvSpPr/>
              <p:nvPr/>
            </p:nvSpPr>
            <p:spPr>
              <a:xfrm>
                <a:off x="6723259" y="1641534"/>
                <a:ext cx="1967783" cy="6597884"/>
              </a:xfrm>
              <a:custGeom>
                <a:avLst/>
                <a:gdLst/>
                <a:ahLst/>
                <a:cxnLst/>
                <a:rect l="l" t="t" r="r" b="b"/>
                <a:pathLst>
                  <a:path w="1967783" h="6597884">
                    <a:moveTo>
                      <a:pt x="0" y="6597883"/>
                    </a:moveTo>
                    <a:lnTo>
                      <a:pt x="0" y="157422"/>
                    </a:lnTo>
                    <a:cubicBezTo>
                      <a:pt x="0" y="70480"/>
                      <a:pt x="70481" y="0"/>
                      <a:pt x="157423" y="0"/>
                    </a:cubicBezTo>
                    <a:lnTo>
                      <a:pt x="1810360" y="0"/>
                    </a:lnTo>
                    <a:cubicBezTo>
                      <a:pt x="1852111" y="0"/>
                      <a:pt x="1892152" y="16585"/>
                      <a:pt x="1921675" y="46107"/>
                    </a:cubicBezTo>
                    <a:cubicBezTo>
                      <a:pt x="1951198" y="75630"/>
                      <a:pt x="1967783" y="115671"/>
                      <a:pt x="1967783" y="157422"/>
                    </a:cubicBezTo>
                    <a:lnTo>
                      <a:pt x="1967783" y="6597883"/>
                    </a:lnTo>
                    <a:close/>
                  </a:path>
                </a:pathLst>
              </a:custGeom>
              <a:solidFill>
                <a:srgbClr val="8AABCA"/>
              </a:solidFill>
            </p:spPr>
          </p:sp>
          <p:sp>
            <p:nvSpPr>
              <p:cNvPr id="19" name="Freeform 19"/>
              <p:cNvSpPr/>
              <p:nvPr/>
            </p:nvSpPr>
            <p:spPr>
              <a:xfrm>
                <a:off x="8964346" y="-6350"/>
                <a:ext cx="1967783" cy="8245767"/>
              </a:xfrm>
              <a:custGeom>
                <a:avLst/>
                <a:gdLst/>
                <a:ahLst/>
                <a:cxnLst/>
                <a:rect l="l" t="t" r="r" b="b"/>
                <a:pathLst>
                  <a:path w="1967783" h="8245767">
                    <a:moveTo>
                      <a:pt x="0" y="8245767"/>
                    </a:moveTo>
                    <a:lnTo>
                      <a:pt x="0" y="157423"/>
                    </a:lnTo>
                    <a:cubicBezTo>
                      <a:pt x="0" y="70481"/>
                      <a:pt x="70480" y="0"/>
                      <a:pt x="157422" y="0"/>
                    </a:cubicBezTo>
                    <a:lnTo>
                      <a:pt x="1810360" y="0"/>
                    </a:lnTo>
                    <a:cubicBezTo>
                      <a:pt x="1852111" y="0"/>
                      <a:pt x="1892152" y="16585"/>
                      <a:pt x="1921675" y="46108"/>
                    </a:cubicBezTo>
                    <a:cubicBezTo>
                      <a:pt x="1951197" y="75630"/>
                      <a:pt x="1967783" y="115672"/>
                      <a:pt x="1967783" y="157423"/>
                    </a:cubicBezTo>
                    <a:lnTo>
                      <a:pt x="1967783" y="8245767"/>
                    </a:lnTo>
                    <a:close/>
                  </a:path>
                </a:pathLst>
              </a:custGeom>
              <a:solidFill>
                <a:srgbClr val="8AABCA"/>
              </a:solidFill>
            </p:spPr>
          </p:sp>
          <p:sp>
            <p:nvSpPr>
              <p:cNvPr id="20" name="Freeform 20"/>
              <p:cNvSpPr/>
              <p:nvPr/>
            </p:nvSpPr>
            <p:spPr>
              <a:xfrm>
                <a:off x="0" y="7136595"/>
                <a:ext cx="1967783" cy="1102823"/>
              </a:xfrm>
              <a:custGeom>
                <a:avLst/>
                <a:gdLst/>
                <a:ahLst/>
                <a:cxnLst/>
                <a:rect l="l" t="t" r="r" b="b"/>
                <a:pathLst>
                  <a:path w="1967783" h="1102823">
                    <a:moveTo>
                      <a:pt x="0" y="0"/>
                    </a:moveTo>
                    <a:lnTo>
                      <a:pt x="1967783" y="0"/>
                    </a:lnTo>
                    <a:lnTo>
                      <a:pt x="1967783" y="1102822"/>
                    </a:lnTo>
                    <a:lnTo>
                      <a:pt x="0" y="1102822"/>
                    </a:lnTo>
                    <a:close/>
                  </a:path>
                </a:pathLst>
              </a:custGeom>
              <a:solidFill>
                <a:srgbClr val="F9FCFF"/>
              </a:solidFill>
            </p:spPr>
          </p:sp>
          <p:sp>
            <p:nvSpPr>
              <p:cNvPr id="21" name="Freeform 21"/>
              <p:cNvSpPr/>
              <p:nvPr/>
            </p:nvSpPr>
            <p:spPr>
              <a:xfrm>
                <a:off x="2241086" y="6038006"/>
                <a:ext cx="1967783" cy="2201411"/>
              </a:xfrm>
              <a:custGeom>
                <a:avLst/>
                <a:gdLst/>
                <a:ahLst/>
                <a:cxnLst/>
                <a:rect l="l" t="t" r="r" b="b"/>
                <a:pathLst>
                  <a:path w="1967783" h="2201411">
                    <a:moveTo>
                      <a:pt x="0" y="0"/>
                    </a:moveTo>
                    <a:lnTo>
                      <a:pt x="1967783" y="0"/>
                    </a:lnTo>
                    <a:lnTo>
                      <a:pt x="1967783" y="2201411"/>
                    </a:lnTo>
                    <a:lnTo>
                      <a:pt x="0" y="2201411"/>
                    </a:lnTo>
                    <a:close/>
                  </a:path>
                </a:pathLst>
              </a:custGeom>
              <a:solidFill>
                <a:srgbClr val="F9FCFF"/>
              </a:solidFill>
            </p:spPr>
          </p:sp>
          <p:sp>
            <p:nvSpPr>
              <p:cNvPr id="22" name="Freeform 22"/>
              <p:cNvSpPr/>
              <p:nvPr/>
            </p:nvSpPr>
            <p:spPr>
              <a:xfrm>
                <a:off x="4482173" y="4939417"/>
                <a:ext cx="1967783" cy="3300000"/>
              </a:xfrm>
              <a:custGeom>
                <a:avLst/>
                <a:gdLst/>
                <a:ahLst/>
                <a:cxnLst/>
                <a:rect l="l" t="t" r="r" b="b"/>
                <a:pathLst>
                  <a:path w="1967783" h="3300000">
                    <a:moveTo>
                      <a:pt x="0" y="0"/>
                    </a:moveTo>
                    <a:lnTo>
                      <a:pt x="1967783" y="0"/>
                    </a:lnTo>
                    <a:lnTo>
                      <a:pt x="1967783" y="3300000"/>
                    </a:lnTo>
                    <a:lnTo>
                      <a:pt x="0" y="3300000"/>
                    </a:lnTo>
                    <a:close/>
                  </a:path>
                </a:pathLst>
              </a:custGeom>
              <a:solidFill>
                <a:srgbClr val="F9FCFF"/>
              </a:solidFill>
            </p:spPr>
          </p:sp>
          <p:sp>
            <p:nvSpPr>
              <p:cNvPr id="23" name="Freeform 23"/>
              <p:cNvSpPr/>
              <p:nvPr/>
            </p:nvSpPr>
            <p:spPr>
              <a:xfrm>
                <a:off x="6723259" y="3840828"/>
                <a:ext cx="1967783" cy="4398589"/>
              </a:xfrm>
              <a:custGeom>
                <a:avLst/>
                <a:gdLst/>
                <a:ahLst/>
                <a:cxnLst/>
                <a:rect l="l" t="t" r="r" b="b"/>
                <a:pathLst>
                  <a:path w="1967783" h="4398589">
                    <a:moveTo>
                      <a:pt x="0" y="0"/>
                    </a:moveTo>
                    <a:lnTo>
                      <a:pt x="1967783" y="0"/>
                    </a:lnTo>
                    <a:lnTo>
                      <a:pt x="1967783" y="4398589"/>
                    </a:lnTo>
                    <a:lnTo>
                      <a:pt x="0" y="4398589"/>
                    </a:lnTo>
                    <a:close/>
                  </a:path>
                </a:pathLst>
              </a:custGeom>
              <a:solidFill>
                <a:srgbClr val="F9FCFF"/>
              </a:solidFill>
            </p:spPr>
          </p:sp>
          <p:sp>
            <p:nvSpPr>
              <p:cNvPr id="24" name="Freeform 24"/>
              <p:cNvSpPr/>
              <p:nvPr/>
            </p:nvSpPr>
            <p:spPr>
              <a:xfrm>
                <a:off x="8964346" y="2742239"/>
                <a:ext cx="1967783" cy="5497178"/>
              </a:xfrm>
              <a:custGeom>
                <a:avLst/>
                <a:gdLst/>
                <a:ahLst/>
                <a:cxnLst/>
                <a:rect l="l" t="t" r="r" b="b"/>
                <a:pathLst>
                  <a:path w="1967783" h="5497178">
                    <a:moveTo>
                      <a:pt x="0" y="0"/>
                    </a:moveTo>
                    <a:lnTo>
                      <a:pt x="1967783" y="0"/>
                    </a:lnTo>
                    <a:lnTo>
                      <a:pt x="1967783" y="5497178"/>
                    </a:lnTo>
                    <a:lnTo>
                      <a:pt x="0" y="5497178"/>
                    </a:lnTo>
                    <a:close/>
                  </a:path>
                </a:pathLst>
              </a:custGeom>
              <a:solidFill>
                <a:srgbClr val="F9FCFF"/>
              </a:solidFill>
            </p:spPr>
          </p:sp>
          <p:sp>
            <p:nvSpPr>
              <p:cNvPr id="25" name="Freeform 25"/>
              <p:cNvSpPr/>
              <p:nvPr/>
            </p:nvSpPr>
            <p:spPr>
              <a:xfrm>
                <a:off x="0" y="7688006"/>
                <a:ext cx="1967783" cy="551411"/>
              </a:xfrm>
              <a:custGeom>
                <a:avLst/>
                <a:gdLst/>
                <a:ahLst/>
                <a:cxnLst/>
                <a:rect l="l" t="t" r="r" b="b"/>
                <a:pathLst>
                  <a:path w="1967783" h="551411">
                    <a:moveTo>
                      <a:pt x="0" y="0"/>
                    </a:moveTo>
                    <a:lnTo>
                      <a:pt x="1967783" y="0"/>
                    </a:lnTo>
                    <a:lnTo>
                      <a:pt x="1967783" y="551411"/>
                    </a:lnTo>
                    <a:lnTo>
                      <a:pt x="0" y="551411"/>
                    </a:lnTo>
                    <a:close/>
                  </a:path>
                </a:pathLst>
              </a:custGeom>
              <a:solidFill>
                <a:srgbClr val="8AABCA"/>
              </a:solidFill>
            </p:spPr>
          </p:sp>
          <p:sp>
            <p:nvSpPr>
              <p:cNvPr id="26" name="Freeform 26"/>
              <p:cNvSpPr/>
              <p:nvPr/>
            </p:nvSpPr>
            <p:spPr>
              <a:xfrm>
                <a:off x="2241086" y="7138712"/>
                <a:ext cx="1967783" cy="1100706"/>
              </a:xfrm>
              <a:custGeom>
                <a:avLst/>
                <a:gdLst/>
                <a:ahLst/>
                <a:cxnLst/>
                <a:rect l="l" t="t" r="r" b="b"/>
                <a:pathLst>
                  <a:path w="1967783" h="1100706">
                    <a:moveTo>
                      <a:pt x="0" y="0"/>
                    </a:moveTo>
                    <a:lnTo>
                      <a:pt x="1967783" y="0"/>
                    </a:lnTo>
                    <a:lnTo>
                      <a:pt x="1967783" y="1100705"/>
                    </a:lnTo>
                    <a:lnTo>
                      <a:pt x="0" y="1100705"/>
                    </a:lnTo>
                    <a:close/>
                  </a:path>
                </a:pathLst>
              </a:custGeom>
              <a:solidFill>
                <a:srgbClr val="8AABCA"/>
              </a:solidFill>
            </p:spPr>
          </p:sp>
          <p:sp>
            <p:nvSpPr>
              <p:cNvPr id="27" name="Freeform 27"/>
              <p:cNvSpPr/>
              <p:nvPr/>
            </p:nvSpPr>
            <p:spPr>
              <a:xfrm>
                <a:off x="4482173" y="6589417"/>
                <a:ext cx="1967783" cy="1650000"/>
              </a:xfrm>
              <a:custGeom>
                <a:avLst/>
                <a:gdLst/>
                <a:ahLst/>
                <a:cxnLst/>
                <a:rect l="l" t="t" r="r" b="b"/>
                <a:pathLst>
                  <a:path w="1967783" h="1650000">
                    <a:moveTo>
                      <a:pt x="0" y="0"/>
                    </a:moveTo>
                    <a:lnTo>
                      <a:pt x="1967783" y="0"/>
                    </a:lnTo>
                    <a:lnTo>
                      <a:pt x="1967783" y="1650000"/>
                    </a:lnTo>
                    <a:lnTo>
                      <a:pt x="0" y="1650000"/>
                    </a:lnTo>
                    <a:close/>
                  </a:path>
                </a:pathLst>
              </a:custGeom>
              <a:solidFill>
                <a:srgbClr val="8AABCA"/>
              </a:solidFill>
            </p:spPr>
          </p:sp>
          <p:sp>
            <p:nvSpPr>
              <p:cNvPr id="28" name="Freeform 28"/>
              <p:cNvSpPr/>
              <p:nvPr/>
            </p:nvSpPr>
            <p:spPr>
              <a:xfrm>
                <a:off x="6723259" y="6040123"/>
                <a:ext cx="1967783" cy="2199294"/>
              </a:xfrm>
              <a:custGeom>
                <a:avLst/>
                <a:gdLst/>
                <a:ahLst/>
                <a:cxnLst/>
                <a:rect l="l" t="t" r="r" b="b"/>
                <a:pathLst>
                  <a:path w="1967783" h="2199294">
                    <a:moveTo>
                      <a:pt x="0" y="0"/>
                    </a:moveTo>
                    <a:lnTo>
                      <a:pt x="1967783" y="0"/>
                    </a:lnTo>
                    <a:lnTo>
                      <a:pt x="1967783" y="2199294"/>
                    </a:lnTo>
                    <a:lnTo>
                      <a:pt x="0" y="2199294"/>
                    </a:lnTo>
                    <a:close/>
                  </a:path>
                </a:pathLst>
              </a:custGeom>
              <a:solidFill>
                <a:srgbClr val="8AABCA"/>
              </a:solidFill>
            </p:spPr>
          </p:sp>
          <p:sp>
            <p:nvSpPr>
              <p:cNvPr id="29" name="Freeform 29"/>
              <p:cNvSpPr/>
              <p:nvPr/>
            </p:nvSpPr>
            <p:spPr>
              <a:xfrm>
                <a:off x="8964346" y="5490828"/>
                <a:ext cx="1967783" cy="2748589"/>
              </a:xfrm>
              <a:custGeom>
                <a:avLst/>
                <a:gdLst/>
                <a:ahLst/>
                <a:cxnLst/>
                <a:rect l="l" t="t" r="r" b="b"/>
                <a:pathLst>
                  <a:path w="1967783" h="2748589">
                    <a:moveTo>
                      <a:pt x="0" y="0"/>
                    </a:moveTo>
                    <a:lnTo>
                      <a:pt x="1967783" y="0"/>
                    </a:lnTo>
                    <a:lnTo>
                      <a:pt x="1967783" y="2748589"/>
                    </a:lnTo>
                    <a:lnTo>
                      <a:pt x="0" y="2748589"/>
                    </a:lnTo>
                    <a:close/>
                  </a:path>
                </a:pathLst>
              </a:custGeom>
              <a:solidFill>
                <a:srgbClr val="8AABCA"/>
              </a:solidFill>
            </p:spPr>
          </p:sp>
        </p:grpSp>
      </p:grpSp>
      <p:sp>
        <p:nvSpPr>
          <p:cNvPr id="30" name="AutoShape 30"/>
          <p:cNvSpPr/>
          <p:nvPr/>
        </p:nvSpPr>
        <p:spPr>
          <a:xfrm>
            <a:off x="-485950" y="-254545"/>
            <a:ext cx="852693" cy="10838164"/>
          </a:xfrm>
          <a:prstGeom prst="rect">
            <a:avLst/>
          </a:prstGeom>
          <a:solidFill>
            <a:srgbClr val="8AABCA"/>
          </a:solidFill>
        </p:spPr>
      </p:sp>
      <p:grpSp>
        <p:nvGrpSpPr>
          <p:cNvPr id="32" name="Group 32"/>
          <p:cNvGrpSpPr/>
          <p:nvPr/>
        </p:nvGrpSpPr>
        <p:grpSpPr>
          <a:xfrm rot="0">
            <a:off x="818332" y="1414462"/>
            <a:ext cx="7044193" cy="3023602"/>
            <a:chOff x="0" y="0"/>
            <a:chExt cx="9392258" cy="4031470"/>
          </a:xfrm>
        </p:grpSpPr>
        <p:sp>
          <p:nvSpPr>
            <p:cNvPr id="33" name="TextBox 33"/>
            <p:cNvSpPr txBox="1"/>
            <p:nvPr/>
          </p:nvSpPr>
          <p:spPr>
            <a:xfrm>
              <a:off x="0" y="3407477"/>
              <a:ext cx="7985177" cy="599863"/>
            </a:xfrm>
            <a:prstGeom prst="rect">
              <a:avLst/>
            </a:prstGeom>
          </p:spPr>
          <p:txBody>
            <a:bodyPr lIns="0" tIns="0" rIns="0" bIns="0" rtlCol="0" anchor="t">
              <a:spAutoFit/>
            </a:bodyPr>
            <a:lstStyle/>
            <a:p>
              <a:pPr algn="l">
                <a:lnSpc>
                  <a:spcPts val="3815"/>
                </a:lnSpc>
              </a:pPr>
            </a:p>
          </p:txBody>
        </p:sp>
        <p:sp>
          <p:nvSpPr>
            <p:cNvPr id="34" name="TextBox 34"/>
            <p:cNvSpPr txBox="1"/>
            <p:nvPr/>
          </p:nvSpPr>
          <p:spPr>
            <a:xfrm>
              <a:off x="0" y="-48683"/>
              <a:ext cx="9392258" cy="1170517"/>
            </a:xfrm>
            <a:prstGeom prst="rect">
              <a:avLst/>
            </a:prstGeom>
          </p:spPr>
          <p:txBody>
            <a:bodyPr lIns="0" tIns="0" rIns="0" bIns="0" rtlCol="0" anchor="t">
              <a:spAutoFit/>
            </a:bodyPr>
            <a:lstStyle/>
            <a:p>
              <a:pPr algn="l">
                <a:lnSpc>
                  <a:spcPts val="7150"/>
                </a:lnSpc>
              </a:pPr>
              <a:r>
                <a:rPr lang="en-US" sz="5500">
                  <a:solidFill>
                    <a:srgbClr val="F9FCFF"/>
                  </a:solidFill>
                  <a:latin typeface="Montserrat" panose="00000500000000000000"/>
                </a:rPr>
                <a:t>CHI PHÍ TỔNG HỢP</a:t>
              </a:r>
              <a:endParaRPr lang="en-US" sz="5500">
                <a:solidFill>
                  <a:srgbClr val="F9FCFF"/>
                </a:solidFill>
                <a:latin typeface="Montserrat" panose="00000500000000000000"/>
              </a:endParaRPr>
            </a:p>
          </p:txBody>
        </p:sp>
        <p:sp>
          <p:nvSpPr>
            <p:cNvPr id="35" name="TextBox 35"/>
            <p:cNvSpPr txBox="1"/>
            <p:nvPr/>
          </p:nvSpPr>
          <p:spPr>
            <a:xfrm>
              <a:off x="0" y="1520796"/>
              <a:ext cx="8439847" cy="740833"/>
            </a:xfrm>
            <a:prstGeom prst="rect">
              <a:avLst/>
            </a:prstGeom>
          </p:spPr>
          <p:txBody>
            <a:bodyPr lIns="0" tIns="0" rIns="0" bIns="0" rtlCol="0" anchor="t">
              <a:spAutoFit/>
            </a:bodyPr>
            <a:lstStyle/>
            <a:p>
              <a:pPr algn="l">
                <a:lnSpc>
                  <a:spcPts val="4550"/>
                </a:lnSpc>
              </a:pPr>
              <a:r>
                <a:rPr lang="en-US" sz="3500">
                  <a:solidFill>
                    <a:srgbClr val="8AABCA"/>
                  </a:solidFill>
                  <a:latin typeface="Montserrat" panose="00000500000000000000"/>
                </a:rPr>
                <a:t>CHI PHÍ MUA CÁP</a:t>
              </a:r>
              <a:endParaRPr lang="en-US" sz="3500">
                <a:solidFill>
                  <a:srgbClr val="8AABCA"/>
                </a:solidFill>
                <a:latin typeface="Montserrat" panose="00000500000000000000"/>
              </a:endParaRPr>
            </a:p>
          </p:txBody>
        </p:sp>
      </p:grpSp>
      <p:pic>
        <p:nvPicPr>
          <p:cNvPr id="36" name="Picture 35"/>
          <p:cNvPicPr>
            <a:picLocks noChangeAspect="1"/>
          </p:cNvPicPr>
          <p:nvPr/>
        </p:nvPicPr>
        <p:blipFill>
          <a:blip r:embed="rId1"/>
          <a:stretch>
            <a:fillRect/>
          </a:stretch>
        </p:blipFill>
        <p:spPr>
          <a:xfrm>
            <a:off x="2806700" y="5067300"/>
            <a:ext cx="12673965" cy="3735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hammer.wav"/>
          </p:stSnd>
        </p:sndAc>
      </p:transition>
    </mc:Choice>
    <mc:Fallback>
      <p:transition spd="slow">
        <p:fade/>
        <p:sndAc>
          <p:stSnd>
            <p:snd r:embed="rId2"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12614094" y="576347"/>
            <a:ext cx="4322096" cy="3293616"/>
            <a:chOff x="0" y="0"/>
            <a:chExt cx="5762795" cy="4391489"/>
          </a:xfrm>
        </p:grpSpPr>
        <p:sp>
          <p:nvSpPr>
            <p:cNvPr id="3" name="TextBox 3"/>
            <p:cNvSpPr txBox="1"/>
            <p:nvPr/>
          </p:nvSpPr>
          <p:spPr>
            <a:xfrm>
              <a:off x="296730"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1</a:t>
              </a:r>
              <a:endParaRPr lang="en-US" sz="900">
                <a:solidFill>
                  <a:srgbClr val="F9FCFF"/>
                </a:solidFill>
                <a:latin typeface="Arimo" panose="020B0604020202020204"/>
              </a:endParaRPr>
            </a:p>
          </p:txBody>
        </p:sp>
        <p:sp>
          <p:nvSpPr>
            <p:cNvPr id="4" name="TextBox 4"/>
            <p:cNvSpPr txBox="1"/>
            <p:nvPr/>
          </p:nvSpPr>
          <p:spPr>
            <a:xfrm>
              <a:off x="1417273"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2</a:t>
              </a:r>
              <a:endParaRPr lang="en-US" sz="900">
                <a:solidFill>
                  <a:srgbClr val="F9FCFF"/>
                </a:solidFill>
                <a:latin typeface="Arimo" panose="020B0604020202020204"/>
              </a:endParaRPr>
            </a:p>
          </p:txBody>
        </p:sp>
        <p:sp>
          <p:nvSpPr>
            <p:cNvPr id="5" name="TextBox 5"/>
            <p:cNvSpPr txBox="1"/>
            <p:nvPr/>
          </p:nvSpPr>
          <p:spPr>
            <a:xfrm>
              <a:off x="2537817"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3</a:t>
              </a:r>
              <a:endParaRPr lang="en-US" sz="900">
                <a:solidFill>
                  <a:srgbClr val="F9FCFF"/>
                </a:solidFill>
                <a:latin typeface="Arimo" panose="020B0604020202020204"/>
              </a:endParaRPr>
            </a:p>
          </p:txBody>
        </p:sp>
        <p:sp>
          <p:nvSpPr>
            <p:cNvPr id="6" name="TextBox 6"/>
            <p:cNvSpPr txBox="1"/>
            <p:nvPr/>
          </p:nvSpPr>
          <p:spPr>
            <a:xfrm>
              <a:off x="3658360"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4</a:t>
              </a:r>
              <a:endParaRPr lang="en-US" sz="900">
                <a:solidFill>
                  <a:srgbClr val="F9FCFF"/>
                </a:solidFill>
                <a:latin typeface="Arimo" panose="020B0604020202020204"/>
              </a:endParaRPr>
            </a:p>
          </p:txBody>
        </p:sp>
        <p:sp>
          <p:nvSpPr>
            <p:cNvPr id="7" name="TextBox 7"/>
            <p:cNvSpPr txBox="1"/>
            <p:nvPr/>
          </p:nvSpPr>
          <p:spPr>
            <a:xfrm>
              <a:off x="4778903" y="4181727"/>
              <a:ext cx="983892" cy="209762"/>
            </a:xfrm>
            <a:prstGeom prst="rect">
              <a:avLst/>
            </a:prstGeom>
          </p:spPr>
          <p:txBody>
            <a:bodyPr lIns="0" tIns="0" rIns="0" bIns="0" rtlCol="0" anchor="t">
              <a:spAutoFit/>
            </a:bodyPr>
            <a:lstStyle/>
            <a:p>
              <a:pPr algn="ctr">
                <a:lnSpc>
                  <a:spcPts val="1260"/>
                </a:lnSpc>
              </a:pPr>
              <a:r>
                <a:rPr lang="en-US" sz="900">
                  <a:solidFill>
                    <a:srgbClr val="F9FCFF"/>
                  </a:solidFill>
                  <a:latin typeface="Arimo" panose="020B0604020202020204"/>
                </a:rPr>
                <a:t>Item 5</a:t>
              </a:r>
              <a:endParaRPr lang="en-US" sz="900">
                <a:solidFill>
                  <a:srgbClr val="F9FCFF"/>
                </a:solidFill>
                <a:latin typeface="Arimo" panose="020B0604020202020204"/>
              </a:endParaRPr>
            </a:p>
          </p:txBody>
        </p:sp>
        <p:grpSp>
          <p:nvGrpSpPr>
            <p:cNvPr id="8" name="Group 8"/>
            <p:cNvGrpSpPr>
              <a:grpSpLocks noChangeAspect="1"/>
            </p:cNvGrpSpPr>
            <p:nvPr/>
          </p:nvGrpSpPr>
          <p:grpSpPr>
            <a:xfrm rot="0">
              <a:off x="296730" y="90593"/>
              <a:ext cx="5466064" cy="4119709"/>
              <a:chOff x="0" y="0"/>
              <a:chExt cx="10932129" cy="8239417"/>
            </a:xfrm>
          </p:grpSpPr>
          <p:sp>
            <p:nvSpPr>
              <p:cNvPr id="9" name="Freeform 9"/>
              <p:cNvSpPr/>
              <p:nvPr/>
            </p:nvSpPr>
            <p:spPr>
              <a:xfrm>
                <a:off x="0" y="-6350"/>
                <a:ext cx="10932129" cy="8252117"/>
              </a:xfrm>
              <a:custGeom>
                <a:avLst/>
                <a:gdLst/>
                <a:ahLst/>
                <a:cxnLst/>
                <a:rect l="l" t="t" r="r" b="b"/>
                <a:pathLst>
                  <a:path w="10932129" h="8252117">
                    <a:moveTo>
                      <a:pt x="0" y="0"/>
                    </a:moveTo>
                    <a:lnTo>
                      <a:pt x="10932129" y="0"/>
                    </a:lnTo>
                    <a:lnTo>
                      <a:pt x="10932129" y="12700"/>
                    </a:lnTo>
                    <a:lnTo>
                      <a:pt x="0" y="12700"/>
                    </a:lnTo>
                    <a:close/>
                    <a:moveTo>
                      <a:pt x="0" y="2746472"/>
                    </a:moveTo>
                    <a:lnTo>
                      <a:pt x="10932129" y="2746472"/>
                    </a:lnTo>
                    <a:lnTo>
                      <a:pt x="10932129" y="2759172"/>
                    </a:lnTo>
                    <a:lnTo>
                      <a:pt x="0" y="2759172"/>
                    </a:lnTo>
                    <a:close/>
                    <a:moveTo>
                      <a:pt x="0" y="5492945"/>
                    </a:moveTo>
                    <a:lnTo>
                      <a:pt x="10932129" y="5492945"/>
                    </a:lnTo>
                    <a:lnTo>
                      <a:pt x="10932129" y="5505645"/>
                    </a:lnTo>
                    <a:lnTo>
                      <a:pt x="0" y="5505645"/>
                    </a:lnTo>
                    <a:close/>
                    <a:moveTo>
                      <a:pt x="0" y="8239417"/>
                    </a:moveTo>
                    <a:lnTo>
                      <a:pt x="10932129" y="8239417"/>
                    </a:lnTo>
                    <a:lnTo>
                      <a:pt x="10932129" y="8252117"/>
                    </a:lnTo>
                    <a:lnTo>
                      <a:pt x="0" y="8252117"/>
                    </a:lnTo>
                    <a:close/>
                  </a:path>
                </a:pathLst>
              </a:custGeom>
              <a:solidFill>
                <a:srgbClr val="222222">
                  <a:alpha val="24706"/>
                </a:srgbClr>
              </a:solidFill>
            </p:spPr>
          </p:sp>
        </p:grpSp>
        <p:sp>
          <p:nvSpPr>
            <p:cNvPr id="10" name="TextBox 10"/>
            <p:cNvSpPr txBox="1"/>
            <p:nvPr/>
          </p:nvSpPr>
          <p:spPr>
            <a:xfrm>
              <a:off x="0" y="-28575"/>
              <a:ext cx="296730"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150 </a:t>
              </a:r>
              <a:endParaRPr lang="en-US" sz="900">
                <a:solidFill>
                  <a:srgbClr val="F9FCFF"/>
                </a:solidFill>
                <a:latin typeface="Arimo" panose="020B0604020202020204"/>
              </a:endParaRPr>
            </a:p>
          </p:txBody>
        </p:sp>
        <p:sp>
          <p:nvSpPr>
            <p:cNvPr id="11" name="TextBox 11"/>
            <p:cNvSpPr txBox="1"/>
            <p:nvPr/>
          </p:nvSpPr>
          <p:spPr>
            <a:xfrm>
              <a:off x="0" y="1344661"/>
              <a:ext cx="296730"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100 </a:t>
              </a:r>
              <a:endParaRPr lang="en-US" sz="900">
                <a:solidFill>
                  <a:srgbClr val="F9FCFF"/>
                </a:solidFill>
                <a:latin typeface="Arimo" panose="020B0604020202020204"/>
              </a:endParaRPr>
            </a:p>
          </p:txBody>
        </p:sp>
        <p:sp>
          <p:nvSpPr>
            <p:cNvPr id="12" name="TextBox 12"/>
            <p:cNvSpPr txBox="1"/>
            <p:nvPr/>
          </p:nvSpPr>
          <p:spPr>
            <a:xfrm>
              <a:off x="84799" y="2717897"/>
              <a:ext cx="211931"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50 </a:t>
              </a:r>
              <a:endParaRPr lang="en-US" sz="900">
                <a:solidFill>
                  <a:srgbClr val="F9FCFF"/>
                </a:solidFill>
                <a:latin typeface="Arimo" panose="020B0604020202020204"/>
              </a:endParaRPr>
            </a:p>
          </p:txBody>
        </p:sp>
        <p:sp>
          <p:nvSpPr>
            <p:cNvPr id="13" name="TextBox 13"/>
            <p:cNvSpPr txBox="1"/>
            <p:nvPr/>
          </p:nvSpPr>
          <p:spPr>
            <a:xfrm>
              <a:off x="169598" y="4091134"/>
              <a:ext cx="127132" cy="209762"/>
            </a:xfrm>
            <a:prstGeom prst="rect">
              <a:avLst/>
            </a:prstGeom>
          </p:spPr>
          <p:txBody>
            <a:bodyPr lIns="0" tIns="0" rIns="0" bIns="0" rtlCol="0" anchor="t">
              <a:spAutoFit/>
            </a:bodyPr>
            <a:lstStyle/>
            <a:p>
              <a:pPr algn="r">
                <a:lnSpc>
                  <a:spcPts val="1260"/>
                </a:lnSpc>
              </a:pPr>
              <a:r>
                <a:rPr lang="en-US" sz="900">
                  <a:solidFill>
                    <a:srgbClr val="F9FCFF"/>
                  </a:solidFill>
                  <a:latin typeface="Arimo" panose="020B0604020202020204"/>
                </a:rPr>
                <a:t>0 </a:t>
              </a:r>
              <a:endParaRPr lang="en-US" sz="900">
                <a:solidFill>
                  <a:srgbClr val="F9FCFF"/>
                </a:solidFill>
                <a:latin typeface="Arimo" panose="020B0604020202020204"/>
              </a:endParaRPr>
            </a:p>
          </p:txBody>
        </p:sp>
        <p:grpSp>
          <p:nvGrpSpPr>
            <p:cNvPr id="14" name="Group 14"/>
            <p:cNvGrpSpPr>
              <a:grpSpLocks noChangeAspect="1"/>
            </p:cNvGrpSpPr>
            <p:nvPr/>
          </p:nvGrpSpPr>
          <p:grpSpPr>
            <a:xfrm rot="0">
              <a:off x="296730" y="90593"/>
              <a:ext cx="5466064" cy="4119709"/>
              <a:chOff x="0" y="0"/>
              <a:chExt cx="10932129" cy="8239417"/>
            </a:xfrm>
          </p:grpSpPr>
          <p:sp>
            <p:nvSpPr>
              <p:cNvPr id="15" name="Freeform 15"/>
              <p:cNvSpPr/>
              <p:nvPr/>
            </p:nvSpPr>
            <p:spPr>
              <a:xfrm>
                <a:off x="0" y="6585184"/>
                <a:ext cx="1967783" cy="1654233"/>
              </a:xfrm>
              <a:custGeom>
                <a:avLst/>
                <a:gdLst/>
                <a:ahLst/>
                <a:cxnLst/>
                <a:rect l="l" t="t" r="r" b="b"/>
                <a:pathLst>
                  <a:path w="1967783" h="1654233">
                    <a:moveTo>
                      <a:pt x="0" y="1654233"/>
                    </a:moveTo>
                    <a:lnTo>
                      <a:pt x="0" y="157422"/>
                    </a:lnTo>
                    <a:cubicBezTo>
                      <a:pt x="0" y="70480"/>
                      <a:pt x="70481" y="0"/>
                      <a:pt x="157423" y="0"/>
                    </a:cubicBezTo>
                    <a:lnTo>
                      <a:pt x="1810361" y="0"/>
                    </a:lnTo>
                    <a:cubicBezTo>
                      <a:pt x="1897303" y="0"/>
                      <a:pt x="1967783" y="70480"/>
                      <a:pt x="1967783" y="157422"/>
                    </a:cubicBezTo>
                    <a:lnTo>
                      <a:pt x="1967783" y="1654233"/>
                    </a:lnTo>
                    <a:close/>
                  </a:path>
                </a:pathLst>
              </a:custGeom>
              <a:solidFill>
                <a:srgbClr val="8AABCA"/>
              </a:solidFill>
            </p:spPr>
          </p:sp>
          <p:sp>
            <p:nvSpPr>
              <p:cNvPr id="16" name="Freeform 16"/>
              <p:cNvSpPr/>
              <p:nvPr/>
            </p:nvSpPr>
            <p:spPr>
              <a:xfrm>
                <a:off x="2241086" y="4937300"/>
                <a:ext cx="1967783" cy="3302117"/>
              </a:xfrm>
              <a:custGeom>
                <a:avLst/>
                <a:gdLst/>
                <a:ahLst/>
                <a:cxnLst/>
                <a:rect l="l" t="t" r="r" b="b"/>
                <a:pathLst>
                  <a:path w="1967783" h="3302117">
                    <a:moveTo>
                      <a:pt x="0" y="3302117"/>
                    </a:moveTo>
                    <a:lnTo>
                      <a:pt x="0" y="157423"/>
                    </a:lnTo>
                    <a:cubicBezTo>
                      <a:pt x="0" y="115672"/>
                      <a:pt x="16586" y="75631"/>
                      <a:pt x="46108" y="46108"/>
                    </a:cubicBezTo>
                    <a:cubicBezTo>
                      <a:pt x="75631" y="16586"/>
                      <a:pt x="115672" y="0"/>
                      <a:pt x="157423" y="0"/>
                    </a:cubicBezTo>
                    <a:lnTo>
                      <a:pt x="1810361" y="0"/>
                    </a:lnTo>
                    <a:cubicBezTo>
                      <a:pt x="1852112" y="0"/>
                      <a:pt x="1892153" y="16586"/>
                      <a:pt x="1921675" y="46108"/>
                    </a:cubicBezTo>
                    <a:cubicBezTo>
                      <a:pt x="1951198" y="75631"/>
                      <a:pt x="1967783" y="115672"/>
                      <a:pt x="1967783" y="157423"/>
                    </a:cubicBezTo>
                    <a:lnTo>
                      <a:pt x="1967783" y="3302117"/>
                    </a:lnTo>
                    <a:close/>
                  </a:path>
                </a:pathLst>
              </a:custGeom>
              <a:solidFill>
                <a:srgbClr val="8AABCA"/>
              </a:solidFill>
            </p:spPr>
          </p:sp>
          <p:sp>
            <p:nvSpPr>
              <p:cNvPr id="17" name="Freeform 17"/>
              <p:cNvSpPr/>
              <p:nvPr/>
            </p:nvSpPr>
            <p:spPr>
              <a:xfrm>
                <a:off x="4482173" y="3289417"/>
                <a:ext cx="1967783" cy="4950000"/>
              </a:xfrm>
              <a:custGeom>
                <a:avLst/>
                <a:gdLst/>
                <a:ahLst/>
                <a:cxnLst/>
                <a:rect l="l" t="t" r="r" b="b"/>
                <a:pathLst>
                  <a:path w="1967783" h="4950000">
                    <a:moveTo>
                      <a:pt x="0" y="4950000"/>
                    </a:moveTo>
                    <a:lnTo>
                      <a:pt x="0" y="157423"/>
                    </a:lnTo>
                    <a:cubicBezTo>
                      <a:pt x="0" y="70481"/>
                      <a:pt x="70481" y="0"/>
                      <a:pt x="157422" y="0"/>
                    </a:cubicBezTo>
                    <a:lnTo>
                      <a:pt x="1810360" y="0"/>
                    </a:lnTo>
                    <a:cubicBezTo>
                      <a:pt x="1897302" y="0"/>
                      <a:pt x="1967783" y="70481"/>
                      <a:pt x="1967783" y="157423"/>
                    </a:cubicBezTo>
                    <a:lnTo>
                      <a:pt x="1967783" y="4950000"/>
                    </a:lnTo>
                    <a:close/>
                  </a:path>
                </a:pathLst>
              </a:custGeom>
              <a:solidFill>
                <a:srgbClr val="8AABCA"/>
              </a:solidFill>
            </p:spPr>
          </p:sp>
          <p:sp>
            <p:nvSpPr>
              <p:cNvPr id="18" name="Freeform 18"/>
              <p:cNvSpPr/>
              <p:nvPr/>
            </p:nvSpPr>
            <p:spPr>
              <a:xfrm>
                <a:off x="6723259" y="1641534"/>
                <a:ext cx="1967783" cy="6597884"/>
              </a:xfrm>
              <a:custGeom>
                <a:avLst/>
                <a:gdLst/>
                <a:ahLst/>
                <a:cxnLst/>
                <a:rect l="l" t="t" r="r" b="b"/>
                <a:pathLst>
                  <a:path w="1967783" h="6597884">
                    <a:moveTo>
                      <a:pt x="0" y="6597883"/>
                    </a:moveTo>
                    <a:lnTo>
                      <a:pt x="0" y="157422"/>
                    </a:lnTo>
                    <a:cubicBezTo>
                      <a:pt x="0" y="70480"/>
                      <a:pt x="70481" y="0"/>
                      <a:pt x="157423" y="0"/>
                    </a:cubicBezTo>
                    <a:lnTo>
                      <a:pt x="1810360" y="0"/>
                    </a:lnTo>
                    <a:cubicBezTo>
                      <a:pt x="1852111" y="0"/>
                      <a:pt x="1892152" y="16585"/>
                      <a:pt x="1921675" y="46107"/>
                    </a:cubicBezTo>
                    <a:cubicBezTo>
                      <a:pt x="1951198" y="75630"/>
                      <a:pt x="1967783" y="115671"/>
                      <a:pt x="1967783" y="157422"/>
                    </a:cubicBezTo>
                    <a:lnTo>
                      <a:pt x="1967783" y="6597883"/>
                    </a:lnTo>
                    <a:close/>
                  </a:path>
                </a:pathLst>
              </a:custGeom>
              <a:solidFill>
                <a:srgbClr val="8AABCA"/>
              </a:solidFill>
            </p:spPr>
          </p:sp>
          <p:sp>
            <p:nvSpPr>
              <p:cNvPr id="19" name="Freeform 19"/>
              <p:cNvSpPr/>
              <p:nvPr/>
            </p:nvSpPr>
            <p:spPr>
              <a:xfrm>
                <a:off x="8964346" y="-6350"/>
                <a:ext cx="1967783" cy="8245767"/>
              </a:xfrm>
              <a:custGeom>
                <a:avLst/>
                <a:gdLst/>
                <a:ahLst/>
                <a:cxnLst/>
                <a:rect l="l" t="t" r="r" b="b"/>
                <a:pathLst>
                  <a:path w="1967783" h="8245767">
                    <a:moveTo>
                      <a:pt x="0" y="8245767"/>
                    </a:moveTo>
                    <a:lnTo>
                      <a:pt x="0" y="157423"/>
                    </a:lnTo>
                    <a:cubicBezTo>
                      <a:pt x="0" y="70481"/>
                      <a:pt x="70480" y="0"/>
                      <a:pt x="157422" y="0"/>
                    </a:cubicBezTo>
                    <a:lnTo>
                      <a:pt x="1810360" y="0"/>
                    </a:lnTo>
                    <a:cubicBezTo>
                      <a:pt x="1852111" y="0"/>
                      <a:pt x="1892152" y="16585"/>
                      <a:pt x="1921675" y="46108"/>
                    </a:cubicBezTo>
                    <a:cubicBezTo>
                      <a:pt x="1951197" y="75630"/>
                      <a:pt x="1967783" y="115672"/>
                      <a:pt x="1967783" y="157423"/>
                    </a:cubicBezTo>
                    <a:lnTo>
                      <a:pt x="1967783" y="8245767"/>
                    </a:lnTo>
                    <a:close/>
                  </a:path>
                </a:pathLst>
              </a:custGeom>
              <a:solidFill>
                <a:srgbClr val="8AABCA"/>
              </a:solidFill>
            </p:spPr>
          </p:sp>
          <p:sp>
            <p:nvSpPr>
              <p:cNvPr id="20" name="Freeform 20"/>
              <p:cNvSpPr/>
              <p:nvPr/>
            </p:nvSpPr>
            <p:spPr>
              <a:xfrm>
                <a:off x="0" y="7136595"/>
                <a:ext cx="1967783" cy="1102823"/>
              </a:xfrm>
              <a:custGeom>
                <a:avLst/>
                <a:gdLst/>
                <a:ahLst/>
                <a:cxnLst/>
                <a:rect l="l" t="t" r="r" b="b"/>
                <a:pathLst>
                  <a:path w="1967783" h="1102823">
                    <a:moveTo>
                      <a:pt x="0" y="0"/>
                    </a:moveTo>
                    <a:lnTo>
                      <a:pt x="1967783" y="0"/>
                    </a:lnTo>
                    <a:lnTo>
                      <a:pt x="1967783" y="1102822"/>
                    </a:lnTo>
                    <a:lnTo>
                      <a:pt x="0" y="1102822"/>
                    </a:lnTo>
                    <a:close/>
                  </a:path>
                </a:pathLst>
              </a:custGeom>
              <a:solidFill>
                <a:srgbClr val="F9FCFF"/>
              </a:solidFill>
            </p:spPr>
          </p:sp>
          <p:sp>
            <p:nvSpPr>
              <p:cNvPr id="21" name="Freeform 21"/>
              <p:cNvSpPr/>
              <p:nvPr/>
            </p:nvSpPr>
            <p:spPr>
              <a:xfrm>
                <a:off x="2241086" y="6038006"/>
                <a:ext cx="1967783" cy="2201411"/>
              </a:xfrm>
              <a:custGeom>
                <a:avLst/>
                <a:gdLst/>
                <a:ahLst/>
                <a:cxnLst/>
                <a:rect l="l" t="t" r="r" b="b"/>
                <a:pathLst>
                  <a:path w="1967783" h="2201411">
                    <a:moveTo>
                      <a:pt x="0" y="0"/>
                    </a:moveTo>
                    <a:lnTo>
                      <a:pt x="1967783" y="0"/>
                    </a:lnTo>
                    <a:lnTo>
                      <a:pt x="1967783" y="2201411"/>
                    </a:lnTo>
                    <a:lnTo>
                      <a:pt x="0" y="2201411"/>
                    </a:lnTo>
                    <a:close/>
                  </a:path>
                </a:pathLst>
              </a:custGeom>
              <a:solidFill>
                <a:srgbClr val="F9FCFF"/>
              </a:solidFill>
            </p:spPr>
          </p:sp>
          <p:sp>
            <p:nvSpPr>
              <p:cNvPr id="22" name="Freeform 22"/>
              <p:cNvSpPr/>
              <p:nvPr/>
            </p:nvSpPr>
            <p:spPr>
              <a:xfrm>
                <a:off x="4482173" y="4939417"/>
                <a:ext cx="1967783" cy="3300000"/>
              </a:xfrm>
              <a:custGeom>
                <a:avLst/>
                <a:gdLst/>
                <a:ahLst/>
                <a:cxnLst/>
                <a:rect l="l" t="t" r="r" b="b"/>
                <a:pathLst>
                  <a:path w="1967783" h="3300000">
                    <a:moveTo>
                      <a:pt x="0" y="0"/>
                    </a:moveTo>
                    <a:lnTo>
                      <a:pt x="1967783" y="0"/>
                    </a:lnTo>
                    <a:lnTo>
                      <a:pt x="1967783" y="3300000"/>
                    </a:lnTo>
                    <a:lnTo>
                      <a:pt x="0" y="3300000"/>
                    </a:lnTo>
                    <a:close/>
                  </a:path>
                </a:pathLst>
              </a:custGeom>
              <a:solidFill>
                <a:srgbClr val="F9FCFF"/>
              </a:solidFill>
            </p:spPr>
          </p:sp>
          <p:sp>
            <p:nvSpPr>
              <p:cNvPr id="23" name="Freeform 23"/>
              <p:cNvSpPr/>
              <p:nvPr/>
            </p:nvSpPr>
            <p:spPr>
              <a:xfrm>
                <a:off x="6723259" y="3840828"/>
                <a:ext cx="1967783" cy="4398589"/>
              </a:xfrm>
              <a:custGeom>
                <a:avLst/>
                <a:gdLst/>
                <a:ahLst/>
                <a:cxnLst/>
                <a:rect l="l" t="t" r="r" b="b"/>
                <a:pathLst>
                  <a:path w="1967783" h="4398589">
                    <a:moveTo>
                      <a:pt x="0" y="0"/>
                    </a:moveTo>
                    <a:lnTo>
                      <a:pt x="1967783" y="0"/>
                    </a:lnTo>
                    <a:lnTo>
                      <a:pt x="1967783" y="4398589"/>
                    </a:lnTo>
                    <a:lnTo>
                      <a:pt x="0" y="4398589"/>
                    </a:lnTo>
                    <a:close/>
                  </a:path>
                </a:pathLst>
              </a:custGeom>
              <a:solidFill>
                <a:srgbClr val="F9FCFF"/>
              </a:solidFill>
            </p:spPr>
          </p:sp>
          <p:sp>
            <p:nvSpPr>
              <p:cNvPr id="24" name="Freeform 24"/>
              <p:cNvSpPr/>
              <p:nvPr/>
            </p:nvSpPr>
            <p:spPr>
              <a:xfrm>
                <a:off x="8964346" y="2742239"/>
                <a:ext cx="1967783" cy="5497178"/>
              </a:xfrm>
              <a:custGeom>
                <a:avLst/>
                <a:gdLst/>
                <a:ahLst/>
                <a:cxnLst/>
                <a:rect l="l" t="t" r="r" b="b"/>
                <a:pathLst>
                  <a:path w="1967783" h="5497178">
                    <a:moveTo>
                      <a:pt x="0" y="0"/>
                    </a:moveTo>
                    <a:lnTo>
                      <a:pt x="1967783" y="0"/>
                    </a:lnTo>
                    <a:lnTo>
                      <a:pt x="1967783" y="5497178"/>
                    </a:lnTo>
                    <a:lnTo>
                      <a:pt x="0" y="5497178"/>
                    </a:lnTo>
                    <a:close/>
                  </a:path>
                </a:pathLst>
              </a:custGeom>
              <a:solidFill>
                <a:srgbClr val="F9FCFF"/>
              </a:solidFill>
            </p:spPr>
          </p:sp>
          <p:sp>
            <p:nvSpPr>
              <p:cNvPr id="25" name="Freeform 25"/>
              <p:cNvSpPr/>
              <p:nvPr/>
            </p:nvSpPr>
            <p:spPr>
              <a:xfrm>
                <a:off x="0" y="7688006"/>
                <a:ext cx="1967783" cy="551411"/>
              </a:xfrm>
              <a:custGeom>
                <a:avLst/>
                <a:gdLst/>
                <a:ahLst/>
                <a:cxnLst/>
                <a:rect l="l" t="t" r="r" b="b"/>
                <a:pathLst>
                  <a:path w="1967783" h="551411">
                    <a:moveTo>
                      <a:pt x="0" y="0"/>
                    </a:moveTo>
                    <a:lnTo>
                      <a:pt x="1967783" y="0"/>
                    </a:lnTo>
                    <a:lnTo>
                      <a:pt x="1967783" y="551411"/>
                    </a:lnTo>
                    <a:lnTo>
                      <a:pt x="0" y="551411"/>
                    </a:lnTo>
                    <a:close/>
                  </a:path>
                </a:pathLst>
              </a:custGeom>
              <a:solidFill>
                <a:srgbClr val="8AABCA"/>
              </a:solidFill>
            </p:spPr>
          </p:sp>
          <p:sp>
            <p:nvSpPr>
              <p:cNvPr id="26" name="Freeform 26"/>
              <p:cNvSpPr/>
              <p:nvPr/>
            </p:nvSpPr>
            <p:spPr>
              <a:xfrm>
                <a:off x="2241086" y="7138712"/>
                <a:ext cx="1967783" cy="1100706"/>
              </a:xfrm>
              <a:custGeom>
                <a:avLst/>
                <a:gdLst/>
                <a:ahLst/>
                <a:cxnLst/>
                <a:rect l="l" t="t" r="r" b="b"/>
                <a:pathLst>
                  <a:path w="1967783" h="1100706">
                    <a:moveTo>
                      <a:pt x="0" y="0"/>
                    </a:moveTo>
                    <a:lnTo>
                      <a:pt x="1967783" y="0"/>
                    </a:lnTo>
                    <a:lnTo>
                      <a:pt x="1967783" y="1100705"/>
                    </a:lnTo>
                    <a:lnTo>
                      <a:pt x="0" y="1100705"/>
                    </a:lnTo>
                    <a:close/>
                  </a:path>
                </a:pathLst>
              </a:custGeom>
              <a:solidFill>
                <a:srgbClr val="8AABCA"/>
              </a:solidFill>
            </p:spPr>
          </p:sp>
          <p:sp>
            <p:nvSpPr>
              <p:cNvPr id="27" name="Freeform 27"/>
              <p:cNvSpPr/>
              <p:nvPr/>
            </p:nvSpPr>
            <p:spPr>
              <a:xfrm>
                <a:off x="4482173" y="6589417"/>
                <a:ext cx="1967783" cy="1650000"/>
              </a:xfrm>
              <a:custGeom>
                <a:avLst/>
                <a:gdLst/>
                <a:ahLst/>
                <a:cxnLst/>
                <a:rect l="l" t="t" r="r" b="b"/>
                <a:pathLst>
                  <a:path w="1967783" h="1650000">
                    <a:moveTo>
                      <a:pt x="0" y="0"/>
                    </a:moveTo>
                    <a:lnTo>
                      <a:pt x="1967783" y="0"/>
                    </a:lnTo>
                    <a:lnTo>
                      <a:pt x="1967783" y="1650000"/>
                    </a:lnTo>
                    <a:lnTo>
                      <a:pt x="0" y="1650000"/>
                    </a:lnTo>
                    <a:close/>
                  </a:path>
                </a:pathLst>
              </a:custGeom>
              <a:solidFill>
                <a:srgbClr val="8AABCA"/>
              </a:solidFill>
            </p:spPr>
          </p:sp>
          <p:sp>
            <p:nvSpPr>
              <p:cNvPr id="28" name="Freeform 28"/>
              <p:cNvSpPr/>
              <p:nvPr/>
            </p:nvSpPr>
            <p:spPr>
              <a:xfrm>
                <a:off x="6723259" y="6040123"/>
                <a:ext cx="1967783" cy="2199294"/>
              </a:xfrm>
              <a:custGeom>
                <a:avLst/>
                <a:gdLst/>
                <a:ahLst/>
                <a:cxnLst/>
                <a:rect l="l" t="t" r="r" b="b"/>
                <a:pathLst>
                  <a:path w="1967783" h="2199294">
                    <a:moveTo>
                      <a:pt x="0" y="0"/>
                    </a:moveTo>
                    <a:lnTo>
                      <a:pt x="1967783" y="0"/>
                    </a:lnTo>
                    <a:lnTo>
                      <a:pt x="1967783" y="2199294"/>
                    </a:lnTo>
                    <a:lnTo>
                      <a:pt x="0" y="2199294"/>
                    </a:lnTo>
                    <a:close/>
                  </a:path>
                </a:pathLst>
              </a:custGeom>
              <a:solidFill>
                <a:srgbClr val="8AABCA"/>
              </a:solidFill>
            </p:spPr>
          </p:sp>
          <p:sp>
            <p:nvSpPr>
              <p:cNvPr id="29" name="Freeform 29"/>
              <p:cNvSpPr/>
              <p:nvPr/>
            </p:nvSpPr>
            <p:spPr>
              <a:xfrm>
                <a:off x="8964346" y="5490828"/>
                <a:ext cx="1967783" cy="2748589"/>
              </a:xfrm>
              <a:custGeom>
                <a:avLst/>
                <a:gdLst/>
                <a:ahLst/>
                <a:cxnLst/>
                <a:rect l="l" t="t" r="r" b="b"/>
                <a:pathLst>
                  <a:path w="1967783" h="2748589">
                    <a:moveTo>
                      <a:pt x="0" y="0"/>
                    </a:moveTo>
                    <a:lnTo>
                      <a:pt x="1967783" y="0"/>
                    </a:lnTo>
                    <a:lnTo>
                      <a:pt x="1967783" y="2748589"/>
                    </a:lnTo>
                    <a:lnTo>
                      <a:pt x="0" y="2748589"/>
                    </a:lnTo>
                    <a:close/>
                  </a:path>
                </a:pathLst>
              </a:custGeom>
              <a:solidFill>
                <a:srgbClr val="8AABCA"/>
              </a:solidFill>
            </p:spPr>
          </p:sp>
        </p:grpSp>
      </p:grpSp>
      <p:sp>
        <p:nvSpPr>
          <p:cNvPr id="30" name="AutoShape 30"/>
          <p:cNvSpPr/>
          <p:nvPr/>
        </p:nvSpPr>
        <p:spPr>
          <a:xfrm>
            <a:off x="-485950" y="-254545"/>
            <a:ext cx="852693" cy="10838164"/>
          </a:xfrm>
          <a:prstGeom prst="rect">
            <a:avLst/>
          </a:prstGeom>
          <a:solidFill>
            <a:srgbClr val="8AABCA"/>
          </a:solidFill>
        </p:spPr>
      </p:sp>
      <p:grpSp>
        <p:nvGrpSpPr>
          <p:cNvPr id="32" name="Group 32"/>
          <p:cNvGrpSpPr/>
          <p:nvPr/>
        </p:nvGrpSpPr>
        <p:grpSpPr>
          <a:xfrm rot="0">
            <a:off x="818332" y="1414462"/>
            <a:ext cx="7044193" cy="3023602"/>
            <a:chOff x="0" y="0"/>
            <a:chExt cx="9392258" cy="4031470"/>
          </a:xfrm>
        </p:grpSpPr>
        <p:sp>
          <p:nvSpPr>
            <p:cNvPr id="33" name="TextBox 33"/>
            <p:cNvSpPr txBox="1"/>
            <p:nvPr/>
          </p:nvSpPr>
          <p:spPr>
            <a:xfrm>
              <a:off x="0" y="3407477"/>
              <a:ext cx="7985177" cy="599863"/>
            </a:xfrm>
            <a:prstGeom prst="rect">
              <a:avLst/>
            </a:prstGeom>
          </p:spPr>
          <p:txBody>
            <a:bodyPr lIns="0" tIns="0" rIns="0" bIns="0" rtlCol="0" anchor="t">
              <a:spAutoFit/>
            </a:bodyPr>
            <a:lstStyle/>
            <a:p>
              <a:pPr algn="l">
                <a:lnSpc>
                  <a:spcPts val="3815"/>
                </a:lnSpc>
              </a:pPr>
            </a:p>
          </p:txBody>
        </p:sp>
        <p:sp>
          <p:nvSpPr>
            <p:cNvPr id="34" name="TextBox 34"/>
            <p:cNvSpPr txBox="1"/>
            <p:nvPr/>
          </p:nvSpPr>
          <p:spPr>
            <a:xfrm>
              <a:off x="0" y="-48683"/>
              <a:ext cx="9392258" cy="1170517"/>
            </a:xfrm>
            <a:prstGeom prst="rect">
              <a:avLst/>
            </a:prstGeom>
          </p:spPr>
          <p:txBody>
            <a:bodyPr lIns="0" tIns="0" rIns="0" bIns="0" rtlCol="0" anchor="t">
              <a:spAutoFit/>
            </a:bodyPr>
            <a:lstStyle/>
            <a:p>
              <a:pPr algn="l">
                <a:lnSpc>
                  <a:spcPts val="7150"/>
                </a:lnSpc>
              </a:pPr>
              <a:r>
                <a:rPr lang="en-US" sz="5500">
                  <a:solidFill>
                    <a:srgbClr val="F9FCFF"/>
                  </a:solidFill>
                  <a:latin typeface="Montserrat" panose="00000500000000000000"/>
                </a:rPr>
                <a:t>CHI PHÍ TỔNG HỢP</a:t>
              </a:r>
              <a:endParaRPr lang="en-US" sz="5500">
                <a:solidFill>
                  <a:srgbClr val="F9FCFF"/>
                </a:solidFill>
                <a:latin typeface="Montserrat" panose="00000500000000000000"/>
              </a:endParaRPr>
            </a:p>
          </p:txBody>
        </p:sp>
        <p:sp>
          <p:nvSpPr>
            <p:cNvPr id="35" name="TextBox 35"/>
            <p:cNvSpPr txBox="1"/>
            <p:nvPr/>
          </p:nvSpPr>
          <p:spPr>
            <a:xfrm>
              <a:off x="0" y="1520796"/>
              <a:ext cx="8439847" cy="740833"/>
            </a:xfrm>
            <a:prstGeom prst="rect">
              <a:avLst/>
            </a:prstGeom>
          </p:spPr>
          <p:txBody>
            <a:bodyPr lIns="0" tIns="0" rIns="0" bIns="0" rtlCol="0" anchor="t">
              <a:spAutoFit/>
            </a:bodyPr>
            <a:lstStyle/>
            <a:p>
              <a:pPr algn="l">
                <a:lnSpc>
                  <a:spcPts val="4550"/>
                </a:lnSpc>
              </a:pPr>
              <a:r>
                <a:rPr lang="en-US" sz="3500">
                  <a:solidFill>
                    <a:srgbClr val="8AABCA"/>
                  </a:solidFill>
                  <a:latin typeface="Montserrat" panose="00000500000000000000"/>
                </a:rPr>
                <a:t>CHI PHÍ MUA VẬT LIỆU</a:t>
              </a:r>
              <a:endParaRPr lang="en-US" sz="3500">
                <a:solidFill>
                  <a:srgbClr val="8AABCA"/>
                </a:solidFill>
                <a:latin typeface="Montserrat" panose="00000500000000000000"/>
              </a:endParaRPr>
            </a:p>
          </p:txBody>
        </p:sp>
      </p:grpSp>
      <p:pic>
        <p:nvPicPr>
          <p:cNvPr id="36" name="Picture 35"/>
          <p:cNvPicPr>
            <a:picLocks noChangeAspect="1"/>
          </p:cNvPicPr>
          <p:nvPr/>
        </p:nvPicPr>
        <p:blipFill>
          <a:blip r:embed="rId1"/>
          <a:stretch>
            <a:fillRect/>
          </a:stretch>
        </p:blipFill>
        <p:spPr>
          <a:xfrm>
            <a:off x="1524000" y="4813935"/>
            <a:ext cx="15325725" cy="38550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7786" b="7786"/>
          <a:stretch>
            <a:fillRect/>
          </a:stretch>
        </p:blipFill>
        <p:spPr>
          <a:xfrm>
            <a:off x="0" y="0"/>
            <a:ext cx="18288000" cy="10287000"/>
          </a:xfrm>
          <a:prstGeom prst="rect">
            <a:avLst/>
          </a:prstGeom>
        </p:spPr>
      </p:pic>
      <p:grpSp>
        <p:nvGrpSpPr>
          <p:cNvPr id="3" name="Group 3"/>
          <p:cNvGrpSpPr/>
          <p:nvPr/>
        </p:nvGrpSpPr>
        <p:grpSpPr>
          <a:xfrm rot="0">
            <a:off x="3309304" y="2670563"/>
            <a:ext cx="13443298" cy="4805277"/>
            <a:chOff x="0" y="0"/>
            <a:chExt cx="17924398" cy="6407036"/>
          </a:xfrm>
        </p:grpSpPr>
        <p:sp>
          <p:nvSpPr>
            <p:cNvPr id="4" name="TextBox 4"/>
            <p:cNvSpPr txBox="1"/>
            <p:nvPr/>
          </p:nvSpPr>
          <p:spPr>
            <a:xfrm>
              <a:off x="0" y="1598990"/>
              <a:ext cx="17924398" cy="1363466"/>
            </a:xfrm>
            <a:prstGeom prst="rect">
              <a:avLst/>
            </a:prstGeom>
          </p:spPr>
          <p:txBody>
            <a:bodyPr lIns="0" tIns="0" rIns="0" bIns="0" rtlCol="0" anchor="t">
              <a:spAutoFit/>
            </a:bodyPr>
            <a:lstStyle/>
            <a:p>
              <a:pPr algn="ctr">
                <a:lnSpc>
                  <a:spcPts val="8145"/>
                </a:lnSpc>
              </a:pPr>
              <a:r>
                <a:rPr lang="en-US" sz="6785">
                  <a:solidFill>
                    <a:srgbClr val="8AABCA"/>
                  </a:solidFill>
                  <a:latin typeface="Montserrat" panose="00000500000000000000"/>
                </a:rPr>
                <a:t>THE END</a:t>
              </a:r>
              <a:endParaRPr lang="en-US" sz="6785">
                <a:solidFill>
                  <a:srgbClr val="8AABCA"/>
                </a:solidFill>
                <a:latin typeface="Montserrat" panose="00000500000000000000"/>
              </a:endParaRPr>
            </a:p>
          </p:txBody>
        </p:sp>
        <p:sp>
          <p:nvSpPr>
            <p:cNvPr id="5" name="TextBox 5"/>
            <p:cNvSpPr txBox="1"/>
            <p:nvPr/>
          </p:nvSpPr>
          <p:spPr>
            <a:xfrm>
              <a:off x="1227987" y="-47625"/>
              <a:ext cx="15468423" cy="914810"/>
            </a:xfrm>
            <a:prstGeom prst="rect">
              <a:avLst/>
            </a:prstGeom>
          </p:spPr>
          <p:txBody>
            <a:bodyPr lIns="0" tIns="0" rIns="0" bIns="0" rtlCol="0" anchor="t">
              <a:spAutoFit/>
            </a:bodyPr>
            <a:lstStyle/>
            <a:p>
              <a:pPr algn="ctr">
                <a:lnSpc>
                  <a:spcPts val="5615"/>
                </a:lnSpc>
              </a:pPr>
              <a:r>
                <a:rPr lang="en-US" sz="4320">
                  <a:solidFill>
                    <a:srgbClr val="F9FCFF"/>
                  </a:solidFill>
                  <a:latin typeface="Montserrat" panose="00000500000000000000"/>
                </a:rPr>
                <a:t>TỔNG HỢP TẤT CẢ</a:t>
              </a:r>
              <a:endParaRPr lang="en-US" sz="4320">
                <a:solidFill>
                  <a:srgbClr val="F9FCFF"/>
                </a:solidFill>
                <a:latin typeface="Montserrat" panose="00000500000000000000"/>
              </a:endParaRPr>
            </a:p>
          </p:txBody>
        </p:sp>
        <p:sp>
          <p:nvSpPr>
            <p:cNvPr id="6" name="TextBox 6"/>
            <p:cNvSpPr txBox="1"/>
            <p:nvPr/>
          </p:nvSpPr>
          <p:spPr>
            <a:xfrm>
              <a:off x="1695263" y="4710471"/>
              <a:ext cx="14533871" cy="1696565"/>
            </a:xfrm>
            <a:prstGeom prst="rect">
              <a:avLst/>
            </a:prstGeom>
          </p:spPr>
          <p:txBody>
            <a:bodyPr lIns="0" tIns="0" rIns="0" bIns="0" rtlCol="0" anchor="t">
              <a:spAutoFit/>
            </a:bodyPr>
            <a:lstStyle/>
            <a:p>
              <a:pPr algn="ctr">
                <a:lnSpc>
                  <a:spcPts val="5180"/>
                </a:lnSpc>
              </a:pPr>
              <a:r>
                <a:rPr lang="en-US" sz="3700">
                  <a:solidFill>
                    <a:srgbClr val="F9FCFF"/>
                  </a:solidFill>
                  <a:latin typeface="Montserrat" panose="00000500000000000000"/>
                </a:rPr>
                <a:t>NHÓM CHÚNG EM CẢM ƠN THẦY VÀ CÁC BẠN ĐÃ LẮNG NGHE!!!</a:t>
              </a:r>
              <a:endParaRPr lang="en-US" sz="3700">
                <a:solidFill>
                  <a:srgbClr val="F9FCFF"/>
                </a:solidFill>
                <a:latin typeface="Montserrat" panose="00000500000000000000"/>
              </a:endParaRPr>
            </a:p>
          </p:txBody>
        </p:sp>
        <p:sp>
          <p:nvSpPr>
            <p:cNvPr id="7" name="AutoShape 7"/>
            <p:cNvSpPr/>
            <p:nvPr/>
          </p:nvSpPr>
          <p:spPr>
            <a:xfrm>
              <a:off x="7533833" y="3767548"/>
              <a:ext cx="2856732" cy="145375"/>
            </a:xfrm>
            <a:prstGeom prst="rect">
              <a:avLst/>
            </a:prstGeom>
            <a:solidFill>
              <a:srgbClr val="8AABCA"/>
            </a:solidFill>
          </p:spPr>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49061" y="-506987"/>
            <a:ext cx="5922564" cy="11300974"/>
          </a:xfrm>
          <a:prstGeom prst="rect">
            <a:avLst/>
          </a:prstGeom>
          <a:solidFill>
            <a:srgbClr val="273755"/>
          </a:solidFill>
        </p:spPr>
      </p:sp>
      <p:grpSp>
        <p:nvGrpSpPr>
          <p:cNvPr id="3" name="Group 3"/>
          <p:cNvGrpSpPr/>
          <p:nvPr/>
        </p:nvGrpSpPr>
        <p:grpSpPr>
          <a:xfrm rot="0">
            <a:off x="6902044" y="1351810"/>
            <a:ext cx="10357256" cy="7654558"/>
            <a:chOff x="0" y="0"/>
            <a:chExt cx="13809675" cy="10206078"/>
          </a:xfrm>
        </p:grpSpPr>
        <p:sp>
          <p:nvSpPr>
            <p:cNvPr id="4" name="TextBox 4"/>
            <p:cNvSpPr txBox="1"/>
            <p:nvPr/>
          </p:nvSpPr>
          <p:spPr>
            <a:xfrm>
              <a:off x="0" y="3399188"/>
              <a:ext cx="11351626" cy="6806890"/>
            </a:xfrm>
            <a:prstGeom prst="rect">
              <a:avLst/>
            </a:prstGeom>
          </p:spPr>
          <p:txBody>
            <a:bodyPr lIns="0" tIns="0" rIns="0" bIns="0" rtlCol="0" anchor="t">
              <a:spAutoFit/>
            </a:bodyPr>
            <a:lstStyle/>
            <a:p>
              <a:pPr algn="ctr">
                <a:lnSpc>
                  <a:spcPts val="4080"/>
                </a:lnSpc>
              </a:pPr>
            </a:p>
            <a:p>
              <a:pPr algn="ctr">
                <a:lnSpc>
                  <a:spcPts val="4080"/>
                </a:lnSpc>
              </a:pPr>
            </a:p>
            <a:p>
              <a:pPr algn="ctr">
                <a:lnSpc>
                  <a:spcPts val="4080"/>
                </a:lnSpc>
              </a:pPr>
              <a:r>
                <a:rPr lang="en-US" sz="2915">
                  <a:solidFill>
                    <a:srgbClr val="273755"/>
                  </a:solidFill>
                  <a:latin typeface="Noto Serif Bold" panose="02020800060500020200"/>
                </a:rPr>
                <a:t>Địa điểm</a:t>
              </a:r>
              <a:endParaRPr lang="en-US" sz="2915">
                <a:solidFill>
                  <a:srgbClr val="273755"/>
                </a:solidFill>
                <a:latin typeface="Noto Serif Bold" panose="02020800060500020200"/>
              </a:endParaRPr>
            </a:p>
            <a:p>
              <a:pPr algn="ctr">
                <a:lnSpc>
                  <a:spcPts val="4080"/>
                </a:lnSpc>
              </a:pPr>
              <a:r>
                <a:rPr lang="en-US" sz="2915">
                  <a:solidFill>
                    <a:srgbClr val="273755"/>
                  </a:solidFill>
                  <a:latin typeface="Noto Serif Bold" panose="02020800060500020200"/>
                </a:rPr>
                <a:t>Khả năng hỗ trợ</a:t>
              </a:r>
              <a:endParaRPr lang="en-US" sz="2915">
                <a:solidFill>
                  <a:srgbClr val="273755"/>
                </a:solidFill>
                <a:latin typeface="Noto Serif Bold" panose="02020800060500020200"/>
              </a:endParaRPr>
            </a:p>
            <a:p>
              <a:pPr algn="ctr">
                <a:lnSpc>
                  <a:spcPts val="4080"/>
                </a:lnSpc>
              </a:pPr>
              <a:r>
                <a:rPr lang="en-US" sz="2915">
                  <a:solidFill>
                    <a:srgbClr val="273755"/>
                  </a:solidFill>
                  <a:latin typeface="Noto Serif Bold" panose="02020800060500020200"/>
                </a:rPr>
                <a:t>An ninh</a:t>
              </a:r>
              <a:endParaRPr lang="en-US" sz="2915">
                <a:solidFill>
                  <a:srgbClr val="273755"/>
                </a:solidFill>
                <a:latin typeface="Noto Serif Bold" panose="02020800060500020200"/>
              </a:endParaRPr>
            </a:p>
            <a:p>
              <a:pPr algn="ctr">
                <a:lnSpc>
                  <a:spcPts val="4080"/>
                </a:lnSpc>
              </a:pPr>
              <a:r>
                <a:rPr lang="en-US" sz="2915">
                  <a:solidFill>
                    <a:srgbClr val="273755"/>
                  </a:solidFill>
                  <a:latin typeface="Noto Serif Bold" panose="02020800060500020200"/>
                </a:rPr>
                <a:t>Cơ sở vật chất</a:t>
              </a:r>
              <a:endParaRPr lang="en-US" sz="2915">
                <a:solidFill>
                  <a:srgbClr val="273755"/>
                </a:solidFill>
                <a:latin typeface="Noto Serif Bold" panose="02020800060500020200"/>
              </a:endParaRPr>
            </a:p>
            <a:p>
              <a:pPr algn="ctr">
                <a:lnSpc>
                  <a:spcPts val="4080"/>
                </a:lnSpc>
              </a:pPr>
              <a:r>
                <a:rPr lang="en-US" sz="2915">
                  <a:solidFill>
                    <a:srgbClr val="273755"/>
                  </a:solidFill>
                  <a:latin typeface="Noto Serif Bold" panose="02020800060500020200"/>
                </a:rPr>
                <a:t>Chi phí</a:t>
              </a:r>
              <a:endParaRPr lang="en-US" sz="2915">
                <a:solidFill>
                  <a:srgbClr val="273755"/>
                </a:solidFill>
                <a:latin typeface="Noto Serif Bold" panose="02020800060500020200"/>
              </a:endParaRPr>
            </a:p>
            <a:p>
              <a:pPr>
                <a:lnSpc>
                  <a:spcPts val="4080"/>
                </a:lnSpc>
              </a:pPr>
            </a:p>
            <a:p>
              <a:pPr>
                <a:lnSpc>
                  <a:spcPts val="4080"/>
                </a:lnSpc>
              </a:pPr>
            </a:p>
            <a:p>
              <a:pPr algn="l">
                <a:lnSpc>
                  <a:spcPts val="4080"/>
                </a:lnSpc>
              </a:pPr>
            </a:p>
          </p:txBody>
        </p:sp>
        <p:sp>
          <p:nvSpPr>
            <p:cNvPr id="5" name="TextBox 5"/>
            <p:cNvSpPr txBox="1"/>
            <p:nvPr/>
          </p:nvSpPr>
          <p:spPr>
            <a:xfrm>
              <a:off x="0" y="0"/>
              <a:ext cx="13809675" cy="1041400"/>
            </a:xfrm>
            <a:prstGeom prst="rect">
              <a:avLst/>
            </a:prstGeom>
          </p:spPr>
          <p:txBody>
            <a:bodyPr lIns="0" tIns="0" rIns="0" bIns="0" rtlCol="0" anchor="t">
              <a:spAutoFit/>
            </a:bodyPr>
            <a:lstStyle/>
            <a:p>
              <a:pPr algn="l">
                <a:lnSpc>
                  <a:spcPts val="6165"/>
                </a:lnSpc>
              </a:pPr>
              <a:r>
                <a:rPr lang="en-US" sz="5140">
                  <a:solidFill>
                    <a:srgbClr val="273755"/>
                  </a:solidFill>
                  <a:latin typeface="Montserrat" panose="00000500000000000000"/>
                </a:rPr>
                <a:t>LỰA CHỌN HỆ THỐNG RESORT</a:t>
              </a:r>
              <a:endParaRPr lang="en-US" sz="5140">
                <a:solidFill>
                  <a:srgbClr val="273755"/>
                </a:solidFill>
                <a:latin typeface="Montserrat" panose="00000500000000000000"/>
              </a:endParaRPr>
            </a:p>
          </p:txBody>
        </p:sp>
        <p:sp>
          <p:nvSpPr>
            <p:cNvPr id="6" name="TextBox 6"/>
            <p:cNvSpPr txBox="1"/>
            <p:nvPr/>
          </p:nvSpPr>
          <p:spPr>
            <a:xfrm>
              <a:off x="0" y="1459086"/>
              <a:ext cx="11649804" cy="760272"/>
            </a:xfrm>
            <a:prstGeom prst="rect">
              <a:avLst/>
            </a:prstGeom>
          </p:spPr>
          <p:txBody>
            <a:bodyPr lIns="0" tIns="0" rIns="0" bIns="0" rtlCol="0" anchor="t">
              <a:spAutoFit/>
            </a:bodyPr>
            <a:lstStyle/>
            <a:p>
              <a:pPr algn="l">
                <a:lnSpc>
                  <a:spcPts val="4735"/>
                </a:lnSpc>
              </a:pPr>
            </a:p>
          </p:txBody>
        </p:sp>
        <p:sp>
          <p:nvSpPr>
            <p:cNvPr id="7" name="AutoShape 7"/>
            <p:cNvSpPr/>
            <p:nvPr/>
          </p:nvSpPr>
          <p:spPr>
            <a:xfrm>
              <a:off x="0" y="2789167"/>
              <a:ext cx="5506143" cy="151867"/>
            </a:xfrm>
            <a:prstGeom prst="rect">
              <a:avLst/>
            </a:prstGeom>
            <a:solidFill>
              <a:srgbClr val="8AABCA"/>
            </a:solidFill>
          </p:spPr>
        </p:sp>
      </p:grpSp>
      <p:pic>
        <p:nvPicPr>
          <p:cNvPr id="8" name="Picture 8"/>
          <p:cNvPicPr>
            <a:picLocks noChangeAspect="1"/>
          </p:cNvPicPr>
          <p:nvPr/>
        </p:nvPicPr>
        <p:blipFill>
          <a:blip r:embed="rId1"/>
          <a:srcRect/>
          <a:stretch>
            <a:fillRect/>
          </a:stretch>
        </p:blipFill>
        <p:spPr>
          <a:xfrm>
            <a:off x="-3018891" y="2109505"/>
            <a:ext cx="9204256" cy="61391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2926511" y="-675282"/>
            <a:ext cx="5838416" cy="11448232"/>
          </a:xfrm>
          <a:prstGeom prst="rect">
            <a:avLst/>
          </a:prstGeom>
          <a:solidFill>
            <a:srgbClr val="273755"/>
          </a:solidFill>
        </p:spPr>
      </p:sp>
      <p:grpSp>
        <p:nvGrpSpPr>
          <p:cNvPr id="3" name="Group 3"/>
          <p:cNvGrpSpPr/>
          <p:nvPr/>
        </p:nvGrpSpPr>
        <p:grpSpPr>
          <a:xfrm rot="0">
            <a:off x="1028700" y="1028700"/>
            <a:ext cx="9947273" cy="8690977"/>
            <a:chOff x="0" y="0"/>
            <a:chExt cx="13263030" cy="11587970"/>
          </a:xfrm>
        </p:grpSpPr>
        <p:sp>
          <p:nvSpPr>
            <p:cNvPr id="4" name="TextBox 4"/>
            <p:cNvSpPr txBox="1"/>
            <p:nvPr/>
          </p:nvSpPr>
          <p:spPr>
            <a:xfrm>
              <a:off x="0" y="5123247"/>
              <a:ext cx="10902281" cy="6314863"/>
            </a:xfrm>
            <a:prstGeom prst="rect">
              <a:avLst/>
            </a:prstGeom>
          </p:spPr>
          <p:txBody>
            <a:bodyPr lIns="0" tIns="0" rIns="0" bIns="0" rtlCol="0" anchor="t">
              <a:spAutoFit/>
            </a:bodyPr>
            <a:lstStyle/>
            <a:p>
              <a:pPr algn="ctr">
                <a:lnSpc>
                  <a:spcPts val="3815"/>
                </a:lnSpc>
              </a:pPr>
              <a:r>
                <a:rPr lang="en-US" sz="2725">
                  <a:solidFill>
                    <a:srgbClr val="273755"/>
                  </a:solidFill>
                  <a:latin typeface="Noto Serif" panose="02020600060500020200"/>
                </a:rPr>
                <a:t>Đánh giá yêu cầu và nhu cầu của khách hàng</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Thiết kế kiến trúc mạng</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Lựa chọn thiết bị mạng</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Triển khai và cấu hình</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Kiểm tra và đảm bảo chất lượng</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Đào tạo và hỗ trợ</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Đảm bảo an ninh mạng</a:t>
              </a:r>
              <a:endParaRPr lang="en-US" sz="2725">
                <a:solidFill>
                  <a:srgbClr val="273755"/>
                </a:solidFill>
                <a:latin typeface="Noto Serif" panose="02020600060500020200"/>
              </a:endParaRPr>
            </a:p>
            <a:p>
              <a:pPr algn="ctr">
                <a:lnSpc>
                  <a:spcPts val="3815"/>
                </a:lnSpc>
              </a:pPr>
              <a:r>
                <a:rPr lang="en-US" sz="2725">
                  <a:solidFill>
                    <a:srgbClr val="273755"/>
                  </a:solidFill>
                  <a:latin typeface="Noto Serif" panose="02020600060500020200"/>
                </a:rPr>
                <a:t>Cập nhật và nâng cấp</a:t>
              </a:r>
              <a:endParaRPr lang="en-US" sz="2725">
                <a:solidFill>
                  <a:srgbClr val="273755"/>
                </a:solidFill>
                <a:latin typeface="Noto Serif" panose="02020600060500020200"/>
              </a:endParaRPr>
            </a:p>
            <a:p>
              <a:pPr>
                <a:lnSpc>
                  <a:spcPts val="3815"/>
                </a:lnSpc>
              </a:pPr>
            </a:p>
            <a:p>
              <a:pPr algn="l">
                <a:lnSpc>
                  <a:spcPts val="3815"/>
                </a:lnSpc>
              </a:pPr>
            </a:p>
          </p:txBody>
        </p:sp>
        <p:sp>
          <p:nvSpPr>
            <p:cNvPr id="5" name="TextBox 5"/>
            <p:cNvSpPr txBox="1"/>
            <p:nvPr/>
          </p:nvSpPr>
          <p:spPr>
            <a:xfrm>
              <a:off x="0" y="9525"/>
              <a:ext cx="13263030" cy="2886075"/>
            </a:xfrm>
            <a:prstGeom prst="rect">
              <a:avLst/>
            </a:prstGeom>
          </p:spPr>
          <p:txBody>
            <a:bodyPr lIns="0" tIns="0" rIns="0" bIns="0" rtlCol="0" anchor="t">
              <a:spAutoFit/>
            </a:bodyPr>
            <a:lstStyle/>
            <a:p>
              <a:pPr algn="ctr">
                <a:lnSpc>
                  <a:spcPts val="5760"/>
                </a:lnSpc>
              </a:pPr>
              <a:r>
                <a:rPr lang="en-US" sz="4800">
                  <a:solidFill>
                    <a:srgbClr val="273755"/>
                  </a:solidFill>
                  <a:latin typeface="Montserrat Bold" panose="00000600000000000000"/>
                </a:rPr>
                <a:t>CÁC BƯỚC XÂY DỰNG HỆ THỐNG MẠNG</a:t>
              </a:r>
              <a:endParaRPr lang="en-US" sz="4800">
                <a:solidFill>
                  <a:srgbClr val="273755"/>
                </a:solidFill>
                <a:latin typeface="Montserrat Bold" panose="00000600000000000000"/>
              </a:endParaRPr>
            </a:p>
            <a:p>
              <a:pPr algn="ctr">
                <a:lnSpc>
                  <a:spcPts val="5760"/>
                </a:lnSpc>
              </a:pPr>
            </a:p>
          </p:txBody>
        </p:sp>
        <p:sp>
          <p:nvSpPr>
            <p:cNvPr id="6" name="TextBox 6"/>
            <p:cNvSpPr txBox="1"/>
            <p:nvPr/>
          </p:nvSpPr>
          <p:spPr>
            <a:xfrm>
              <a:off x="0" y="3267046"/>
              <a:ext cx="11188656" cy="731097"/>
            </a:xfrm>
            <a:prstGeom prst="rect">
              <a:avLst/>
            </a:prstGeom>
          </p:spPr>
          <p:txBody>
            <a:bodyPr lIns="0" tIns="0" rIns="0" bIns="0" rtlCol="0" anchor="t">
              <a:spAutoFit/>
            </a:bodyPr>
            <a:lstStyle/>
            <a:p>
              <a:pPr algn="l">
                <a:lnSpc>
                  <a:spcPts val="4690"/>
                </a:lnSpc>
              </a:pPr>
            </a:p>
          </p:txBody>
        </p:sp>
        <p:sp>
          <p:nvSpPr>
            <p:cNvPr id="7" name="AutoShape 7"/>
            <p:cNvSpPr/>
            <p:nvPr/>
          </p:nvSpPr>
          <p:spPr>
            <a:xfrm>
              <a:off x="0" y="4548783"/>
              <a:ext cx="5288187" cy="145856"/>
            </a:xfrm>
            <a:prstGeom prst="rect">
              <a:avLst/>
            </a:prstGeom>
            <a:solidFill>
              <a:srgbClr val="8AABCA"/>
            </a:solidFill>
          </p:spPr>
        </p:sp>
      </p:grpSp>
      <p:pic>
        <p:nvPicPr>
          <p:cNvPr id="8" name="Picture 8"/>
          <p:cNvPicPr>
            <a:picLocks noChangeAspect="1"/>
          </p:cNvPicPr>
          <p:nvPr/>
        </p:nvPicPr>
        <p:blipFill>
          <a:blip r:embed="rId1"/>
          <a:srcRect l="3074" r="3074"/>
          <a:stretch>
            <a:fillRect/>
          </a:stretch>
        </p:blipFill>
        <p:spPr>
          <a:xfrm rot="5400000">
            <a:off x="9302768" y="2516463"/>
            <a:ext cx="9591404" cy="5254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907629" y="-517505"/>
            <a:ext cx="6640144" cy="11322011"/>
          </a:xfrm>
          <a:prstGeom prst="rect">
            <a:avLst/>
          </a:prstGeom>
          <a:solidFill>
            <a:srgbClr val="273755"/>
          </a:solidFill>
        </p:spPr>
      </p:sp>
      <p:grpSp>
        <p:nvGrpSpPr>
          <p:cNvPr id="3" name="Group 3"/>
          <p:cNvGrpSpPr/>
          <p:nvPr/>
        </p:nvGrpSpPr>
        <p:grpSpPr>
          <a:xfrm rot="0">
            <a:off x="1028700" y="1509095"/>
            <a:ext cx="9268970" cy="6280023"/>
            <a:chOff x="0" y="0"/>
            <a:chExt cx="12358627" cy="8373364"/>
          </a:xfrm>
        </p:grpSpPr>
        <p:sp>
          <p:nvSpPr>
            <p:cNvPr id="4" name="TextBox 4"/>
            <p:cNvSpPr txBox="1"/>
            <p:nvPr/>
          </p:nvSpPr>
          <p:spPr>
            <a:xfrm>
              <a:off x="0" y="3772181"/>
              <a:ext cx="9676869" cy="5136472"/>
            </a:xfrm>
            <a:prstGeom prst="rect">
              <a:avLst/>
            </a:prstGeom>
          </p:spPr>
          <p:txBody>
            <a:bodyPr lIns="0" tIns="0" rIns="0" bIns="0" rtlCol="0" anchor="t">
              <a:spAutoFit/>
            </a:bodyPr>
            <a:lstStyle/>
            <a:p>
              <a:pPr>
                <a:lnSpc>
                  <a:spcPts val="3890"/>
                </a:lnSpc>
              </a:pPr>
              <a:r>
                <a:rPr lang="en-US" sz="2780">
                  <a:solidFill>
                    <a:srgbClr val="273755"/>
                  </a:solidFill>
                  <a:latin typeface="Noto Serif" panose="02020600060500020200"/>
                </a:rPr>
                <a:t>Novotel Phú Quốc là một trong những điểm du lịch nổi tiếng tại Phú Quốc, khu nghỉ dưỡng này là sự lựa chọn hoàn hảo cho kỳ nghỉ cuối tuần với hệ thống phòng nghỉ sang trọng cùng những tiện ích tuyệt vời.</a:t>
              </a:r>
              <a:endParaRPr lang="en-US" sz="2780">
                <a:solidFill>
                  <a:srgbClr val="273755"/>
                </a:solidFill>
                <a:latin typeface="Noto Serif" panose="02020600060500020200"/>
              </a:endParaRPr>
            </a:p>
            <a:p>
              <a:pPr>
                <a:lnSpc>
                  <a:spcPts val="3890"/>
                </a:lnSpc>
              </a:pPr>
            </a:p>
            <a:p>
              <a:pPr algn="l">
                <a:lnSpc>
                  <a:spcPts val="3890"/>
                </a:lnSpc>
              </a:pPr>
            </a:p>
          </p:txBody>
        </p:sp>
        <p:sp>
          <p:nvSpPr>
            <p:cNvPr id="5" name="TextBox 5"/>
            <p:cNvSpPr txBox="1"/>
            <p:nvPr/>
          </p:nvSpPr>
          <p:spPr>
            <a:xfrm>
              <a:off x="0" y="-9525"/>
              <a:ext cx="12358627" cy="1201616"/>
            </a:xfrm>
            <a:prstGeom prst="rect">
              <a:avLst/>
            </a:prstGeom>
          </p:spPr>
          <p:txBody>
            <a:bodyPr lIns="0" tIns="0" rIns="0" bIns="0" rtlCol="0" anchor="t">
              <a:spAutoFit/>
            </a:bodyPr>
            <a:lstStyle/>
            <a:p>
              <a:pPr algn="l">
                <a:lnSpc>
                  <a:spcPts val="7100"/>
                </a:lnSpc>
              </a:pPr>
              <a:r>
                <a:rPr lang="en-US" sz="5915">
                  <a:solidFill>
                    <a:srgbClr val="273755"/>
                  </a:solidFill>
                  <a:latin typeface="Montserrat" panose="00000500000000000000"/>
                </a:rPr>
                <a:t>NOVOTEL PHÚ QUỐC</a:t>
              </a:r>
              <a:endParaRPr lang="en-US" sz="5915">
                <a:solidFill>
                  <a:srgbClr val="273755"/>
                </a:solidFill>
                <a:latin typeface="Montserrat" panose="00000500000000000000"/>
              </a:endParaRPr>
            </a:p>
          </p:txBody>
        </p:sp>
        <p:sp>
          <p:nvSpPr>
            <p:cNvPr id="6" name="TextBox 6"/>
            <p:cNvSpPr txBox="1"/>
            <p:nvPr/>
          </p:nvSpPr>
          <p:spPr>
            <a:xfrm>
              <a:off x="0" y="1716864"/>
              <a:ext cx="10385281" cy="667120"/>
            </a:xfrm>
            <a:prstGeom prst="rect">
              <a:avLst/>
            </a:prstGeom>
          </p:spPr>
          <p:txBody>
            <a:bodyPr lIns="0" tIns="0" rIns="0" bIns="0" rtlCol="0" anchor="t">
              <a:spAutoFit/>
            </a:bodyPr>
            <a:lstStyle/>
            <a:p>
              <a:pPr algn="ctr">
                <a:lnSpc>
                  <a:spcPts val="4150"/>
                </a:lnSpc>
              </a:pPr>
              <a:r>
                <a:rPr lang="en-US" sz="3190">
                  <a:solidFill>
                    <a:srgbClr val="273755"/>
                  </a:solidFill>
                  <a:latin typeface="Montserrat" panose="00000500000000000000"/>
                </a:rPr>
                <a:t>THÔNG TIN VỀ NOVOTEL PHÚ QUỐC</a:t>
              </a:r>
              <a:endParaRPr lang="en-US" sz="3190">
                <a:solidFill>
                  <a:srgbClr val="273755"/>
                </a:solidFill>
                <a:latin typeface="Montserrat" panose="00000500000000000000"/>
              </a:endParaRPr>
            </a:p>
          </p:txBody>
        </p:sp>
        <p:sp>
          <p:nvSpPr>
            <p:cNvPr id="7" name="AutoShape 7"/>
            <p:cNvSpPr/>
            <p:nvPr/>
          </p:nvSpPr>
          <p:spPr>
            <a:xfrm>
              <a:off x="0" y="3059005"/>
              <a:ext cx="4765821" cy="206049"/>
            </a:xfrm>
            <a:prstGeom prst="rect">
              <a:avLst/>
            </a:prstGeom>
            <a:solidFill>
              <a:srgbClr val="8AABCA"/>
            </a:solidFill>
          </p:spPr>
        </p:sp>
      </p:grpSp>
      <p:pic>
        <p:nvPicPr>
          <p:cNvPr id="8" name="Picture 8"/>
          <p:cNvPicPr>
            <a:picLocks noChangeAspect="1"/>
          </p:cNvPicPr>
          <p:nvPr/>
        </p:nvPicPr>
        <p:blipFill>
          <a:blip r:embed="rId1"/>
          <a:srcRect t="4938" b="548"/>
          <a:stretch>
            <a:fillRect/>
          </a:stretch>
        </p:blipFill>
        <p:spPr>
          <a:xfrm>
            <a:off x="9822202" y="2612527"/>
            <a:ext cx="8465798" cy="6000973"/>
          </a:xfrm>
          <a:prstGeom prst="rect">
            <a:avLst/>
          </a:prstGeom>
        </p:spPr>
      </p:pic>
      <p:sp>
        <p:nvSpPr>
          <p:cNvPr id="9" name="TextBox 9"/>
          <p:cNvSpPr txBox="1"/>
          <p:nvPr/>
        </p:nvSpPr>
        <p:spPr>
          <a:xfrm>
            <a:off x="13202375" y="9409691"/>
            <a:ext cx="4484680" cy="389255"/>
          </a:xfrm>
          <a:prstGeom prst="rect">
            <a:avLst/>
          </a:prstGeom>
        </p:spPr>
        <p:txBody>
          <a:bodyPr lIns="0" tIns="0" rIns="0" bIns="0" rtlCol="0" anchor="t">
            <a:spAutoFit/>
          </a:bodyPr>
          <a:lstStyle/>
          <a:p>
            <a:pPr algn="r">
              <a:lnSpc>
                <a:spcPts val="3220"/>
              </a:lnSpc>
            </a:pPr>
            <a:r>
              <a:rPr lang="en-US" sz="2300">
                <a:solidFill>
                  <a:srgbClr val="F9FCFF"/>
                </a:solidFill>
                <a:latin typeface="Noto Serif" panose="02020600060500020200"/>
              </a:rPr>
              <a:t>Hình ảnh về Novotel Phú Quốc</a:t>
            </a:r>
            <a:endParaRPr lang="en-US" sz="2300">
              <a:solidFill>
                <a:srgbClr val="F9FCFF"/>
              </a:solidFill>
              <a:latin typeface="Noto Serif" panose="020206000605000202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r="294"/>
          <a:stretch>
            <a:fillRect/>
          </a:stretch>
        </p:blipFill>
        <p:spPr>
          <a:xfrm>
            <a:off x="0" y="0"/>
            <a:ext cx="9144000" cy="5148864"/>
          </a:xfrm>
          <a:prstGeom prst="rect">
            <a:avLst/>
          </a:prstGeom>
        </p:spPr>
      </p:pic>
      <p:pic>
        <p:nvPicPr>
          <p:cNvPr id="3" name="Picture 3"/>
          <p:cNvPicPr>
            <a:picLocks noChangeAspect="1"/>
          </p:cNvPicPr>
          <p:nvPr/>
        </p:nvPicPr>
        <p:blipFill>
          <a:blip r:embed="rId2"/>
          <a:srcRect/>
          <a:stretch>
            <a:fillRect/>
          </a:stretch>
        </p:blipFill>
        <p:spPr>
          <a:xfrm>
            <a:off x="9144000" y="0"/>
            <a:ext cx="9144000" cy="5133703"/>
          </a:xfrm>
          <a:prstGeom prst="rect">
            <a:avLst/>
          </a:prstGeom>
        </p:spPr>
      </p:pic>
      <p:pic>
        <p:nvPicPr>
          <p:cNvPr id="4" name="Picture 4"/>
          <p:cNvPicPr>
            <a:picLocks noChangeAspect="1"/>
          </p:cNvPicPr>
          <p:nvPr/>
        </p:nvPicPr>
        <p:blipFill>
          <a:blip r:embed="rId3"/>
          <a:srcRect t="7886" b="7886"/>
          <a:stretch>
            <a:fillRect/>
          </a:stretch>
        </p:blipFill>
        <p:spPr>
          <a:xfrm>
            <a:off x="0" y="5148864"/>
            <a:ext cx="9144000" cy="5138136"/>
          </a:xfrm>
          <a:prstGeom prst="rect">
            <a:avLst/>
          </a:prstGeom>
        </p:spPr>
      </p:pic>
      <p:pic>
        <p:nvPicPr>
          <p:cNvPr id="5" name="Picture 5"/>
          <p:cNvPicPr>
            <a:picLocks noChangeAspect="1"/>
          </p:cNvPicPr>
          <p:nvPr/>
        </p:nvPicPr>
        <p:blipFill>
          <a:blip r:embed="rId4"/>
          <a:srcRect t="12026" b="3498"/>
          <a:stretch>
            <a:fillRect/>
          </a:stretch>
        </p:blipFill>
        <p:spPr>
          <a:xfrm>
            <a:off x="9144000" y="5133703"/>
            <a:ext cx="9144000" cy="51532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rot="0">
            <a:off x="1331811" y="1028700"/>
            <a:ext cx="14621535" cy="2296969"/>
            <a:chOff x="0" y="0"/>
            <a:chExt cx="19495380" cy="3062625"/>
          </a:xfrm>
        </p:grpSpPr>
        <p:sp>
          <p:nvSpPr>
            <p:cNvPr id="3" name="TextBox 3"/>
            <p:cNvSpPr txBox="1"/>
            <p:nvPr/>
          </p:nvSpPr>
          <p:spPr>
            <a:xfrm>
              <a:off x="0" y="2414502"/>
              <a:ext cx="13034011" cy="599863"/>
            </a:xfrm>
            <a:prstGeom prst="rect">
              <a:avLst/>
            </a:prstGeom>
          </p:spPr>
          <p:txBody>
            <a:bodyPr lIns="0" tIns="0" rIns="0" bIns="0" rtlCol="0" anchor="t">
              <a:spAutoFit/>
            </a:bodyPr>
            <a:lstStyle/>
            <a:p>
              <a:pPr algn="l">
                <a:lnSpc>
                  <a:spcPts val="3815"/>
                </a:lnSpc>
              </a:pPr>
            </a:p>
          </p:txBody>
        </p:sp>
        <p:sp>
          <p:nvSpPr>
            <p:cNvPr id="4" name="TextBox 4"/>
            <p:cNvSpPr txBox="1"/>
            <p:nvPr/>
          </p:nvSpPr>
          <p:spPr>
            <a:xfrm>
              <a:off x="0" y="0"/>
              <a:ext cx="19495380" cy="1168400"/>
            </a:xfrm>
            <a:prstGeom prst="rect">
              <a:avLst/>
            </a:prstGeom>
          </p:spPr>
          <p:txBody>
            <a:bodyPr lIns="0" tIns="0" rIns="0" bIns="0" rtlCol="0" anchor="t">
              <a:spAutoFit/>
            </a:bodyPr>
            <a:lstStyle/>
            <a:p>
              <a:pPr algn="l">
                <a:lnSpc>
                  <a:spcPts val="6960"/>
                </a:lnSpc>
              </a:pPr>
              <a:r>
                <a:rPr lang="en-US" sz="5800">
                  <a:solidFill>
                    <a:srgbClr val="F9FCFF"/>
                  </a:solidFill>
                  <a:latin typeface="Montserrat" panose="00000500000000000000"/>
                </a:rPr>
                <a:t>THÔNG TIN VỀ NOVOTEL PHÚ QUỐC</a:t>
              </a:r>
              <a:endParaRPr lang="en-US" sz="5800">
                <a:solidFill>
                  <a:srgbClr val="F9FCFF"/>
                </a:solidFill>
                <a:latin typeface="Montserrat" panose="00000500000000000000"/>
              </a:endParaRPr>
            </a:p>
          </p:txBody>
        </p:sp>
        <p:sp>
          <p:nvSpPr>
            <p:cNvPr id="5" name="AutoShape 5"/>
            <p:cNvSpPr/>
            <p:nvPr/>
          </p:nvSpPr>
          <p:spPr>
            <a:xfrm>
              <a:off x="0" y="1778642"/>
              <a:ext cx="5288187" cy="145856"/>
            </a:xfrm>
            <a:prstGeom prst="rect">
              <a:avLst/>
            </a:prstGeom>
            <a:solidFill>
              <a:srgbClr val="8AABCA"/>
            </a:solidFill>
          </p:spPr>
        </p:sp>
      </p:grpSp>
      <p:grpSp>
        <p:nvGrpSpPr>
          <p:cNvPr id="6" name="Group 6"/>
          <p:cNvGrpSpPr/>
          <p:nvPr/>
        </p:nvGrpSpPr>
        <p:grpSpPr>
          <a:xfrm rot="0">
            <a:off x="1371561" y="3216888"/>
            <a:ext cx="15501698" cy="3180766"/>
            <a:chOff x="0" y="0"/>
            <a:chExt cx="20668931" cy="4241021"/>
          </a:xfrm>
        </p:grpSpPr>
        <p:grpSp>
          <p:nvGrpSpPr>
            <p:cNvPr id="7" name="Group 7"/>
            <p:cNvGrpSpPr/>
            <p:nvPr/>
          </p:nvGrpSpPr>
          <p:grpSpPr>
            <a:xfrm rot="0">
              <a:off x="0" y="0"/>
              <a:ext cx="4241021" cy="4241021"/>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9FCFF"/>
              </a:solidFill>
            </p:spPr>
          </p:sp>
        </p:grpSp>
        <p:grpSp>
          <p:nvGrpSpPr>
            <p:cNvPr id="9" name="Group 9"/>
            <p:cNvGrpSpPr/>
            <p:nvPr/>
          </p:nvGrpSpPr>
          <p:grpSpPr>
            <a:xfrm rot="0">
              <a:off x="5475970" y="0"/>
              <a:ext cx="4241021" cy="4241021"/>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8AABCA"/>
              </a:solidFill>
            </p:spPr>
          </p:sp>
        </p:grpSp>
        <p:grpSp>
          <p:nvGrpSpPr>
            <p:cNvPr id="11" name="Group 11"/>
            <p:cNvGrpSpPr/>
            <p:nvPr/>
          </p:nvGrpSpPr>
          <p:grpSpPr>
            <a:xfrm rot="0">
              <a:off x="10951940" y="0"/>
              <a:ext cx="4241021" cy="4241021"/>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9FCFF"/>
              </a:solidFill>
            </p:spPr>
          </p:sp>
        </p:grpSp>
        <p:grpSp>
          <p:nvGrpSpPr>
            <p:cNvPr id="13" name="Group 13"/>
            <p:cNvGrpSpPr/>
            <p:nvPr/>
          </p:nvGrpSpPr>
          <p:grpSpPr>
            <a:xfrm rot="0">
              <a:off x="16427910" y="0"/>
              <a:ext cx="4241021" cy="4241021"/>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8AABCA"/>
              </a:solidFill>
            </p:spPr>
          </p:sp>
        </p:grpSp>
      </p:grpSp>
      <p:pic>
        <p:nvPicPr>
          <p:cNvPr id="15" name="Picture 1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155421" y="3855905"/>
            <a:ext cx="2174552" cy="1902733"/>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87374" y="4005351"/>
            <a:ext cx="1903436" cy="1893919"/>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95699" y="3855905"/>
            <a:ext cx="2202322" cy="1684776"/>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30491" y="3710866"/>
            <a:ext cx="1217010" cy="2192811"/>
          </a:xfrm>
          <a:prstGeom prst="rect">
            <a:avLst/>
          </a:prstGeom>
        </p:spPr>
      </p:pic>
      <p:sp>
        <p:nvSpPr>
          <p:cNvPr id="19" name="TextBox 19"/>
          <p:cNvSpPr txBox="1"/>
          <p:nvPr/>
        </p:nvSpPr>
        <p:spPr>
          <a:xfrm>
            <a:off x="1028700" y="6731029"/>
            <a:ext cx="3775414" cy="1810385"/>
          </a:xfrm>
          <a:prstGeom prst="rect">
            <a:avLst/>
          </a:prstGeom>
        </p:spPr>
        <p:txBody>
          <a:bodyPr lIns="0" tIns="0" rIns="0" bIns="0" rtlCol="0" anchor="t">
            <a:spAutoFit/>
          </a:bodyPr>
          <a:lstStyle/>
          <a:p>
            <a:pPr algn="ctr">
              <a:lnSpc>
                <a:spcPts val="3640"/>
              </a:lnSpc>
              <a:spcBef>
                <a:spcPct val="0"/>
              </a:spcBef>
            </a:pPr>
            <a:r>
              <a:rPr lang="en-US" sz="2600">
                <a:solidFill>
                  <a:srgbClr val="F9FCFF"/>
                </a:solidFill>
                <a:latin typeface="Montserrat" panose="00000500000000000000"/>
              </a:rPr>
              <a:t>NOVOTEL PHÚ QUỐC TỌA LẠC TRÊN BÃI TRƯỜNG, ĐƯỜNG BÀO, XÃ DƯƠNG TƠ</a:t>
            </a:r>
            <a:endParaRPr lang="en-US" sz="2600">
              <a:solidFill>
                <a:srgbClr val="F9FCFF"/>
              </a:solidFill>
              <a:latin typeface="Montserrat" panose="00000500000000000000"/>
            </a:endParaRPr>
          </a:p>
        </p:txBody>
      </p:sp>
      <p:sp>
        <p:nvSpPr>
          <p:cNvPr id="20" name="TextBox 20"/>
          <p:cNvSpPr txBox="1"/>
          <p:nvPr/>
        </p:nvSpPr>
        <p:spPr>
          <a:xfrm>
            <a:off x="5246329" y="6731029"/>
            <a:ext cx="3897671" cy="2724785"/>
          </a:xfrm>
          <a:prstGeom prst="rect">
            <a:avLst/>
          </a:prstGeom>
        </p:spPr>
        <p:txBody>
          <a:bodyPr lIns="0" tIns="0" rIns="0" bIns="0" rtlCol="0" anchor="t">
            <a:spAutoFit/>
          </a:bodyPr>
          <a:lstStyle/>
          <a:p>
            <a:pPr algn="ctr">
              <a:lnSpc>
                <a:spcPts val="3640"/>
              </a:lnSpc>
              <a:spcBef>
                <a:spcPct val="0"/>
              </a:spcBef>
            </a:pPr>
            <a:r>
              <a:rPr lang="en-US" sz="2600">
                <a:solidFill>
                  <a:srgbClr val="F9FCFF"/>
                </a:solidFill>
                <a:latin typeface="Montserrat" panose="00000500000000000000"/>
              </a:rPr>
              <a:t>TỔNG DIỆN TÍCH 7,3 HA, ĐƯỢC XÂY DỰNG TẠI LÔ ĐẤT SR3 THUỘC KHU TỔ HỢP DU LỊCH SONASEA VILLAS &amp; RESORT</a:t>
            </a:r>
            <a:endParaRPr lang="en-US" sz="2600">
              <a:solidFill>
                <a:srgbClr val="F9FCFF"/>
              </a:solidFill>
              <a:latin typeface="Montserrat" panose="00000500000000000000"/>
            </a:endParaRPr>
          </a:p>
        </p:txBody>
      </p:sp>
      <p:sp>
        <p:nvSpPr>
          <p:cNvPr id="21" name="TextBox 21"/>
          <p:cNvSpPr txBox="1"/>
          <p:nvPr/>
        </p:nvSpPr>
        <p:spPr>
          <a:xfrm>
            <a:off x="9496271" y="6969789"/>
            <a:ext cx="3492853" cy="895985"/>
          </a:xfrm>
          <a:prstGeom prst="rect">
            <a:avLst/>
          </a:prstGeom>
        </p:spPr>
        <p:txBody>
          <a:bodyPr lIns="0" tIns="0" rIns="0" bIns="0" rtlCol="0" anchor="t">
            <a:spAutoFit/>
          </a:bodyPr>
          <a:lstStyle/>
          <a:p>
            <a:pPr algn="ctr">
              <a:lnSpc>
                <a:spcPts val="3640"/>
              </a:lnSpc>
              <a:spcBef>
                <a:spcPct val="0"/>
              </a:spcBef>
            </a:pPr>
            <a:r>
              <a:rPr lang="en-US" sz="2600">
                <a:solidFill>
                  <a:srgbClr val="F9FCFF"/>
                </a:solidFill>
                <a:latin typeface="Montserrat" panose="00000500000000000000"/>
              </a:rPr>
              <a:t>TỔNG VỐN ĐẦU TƯ 4.500 TỶ ĐỒNG.</a:t>
            </a:r>
            <a:endParaRPr lang="en-US" sz="2600">
              <a:solidFill>
                <a:srgbClr val="F9FCFF"/>
              </a:solidFill>
              <a:latin typeface="Montserrat" panose="00000500000000000000"/>
            </a:endParaRPr>
          </a:p>
        </p:txBody>
      </p:sp>
      <p:sp>
        <p:nvSpPr>
          <p:cNvPr id="22" name="TextBox 22"/>
          <p:cNvSpPr txBox="1"/>
          <p:nvPr/>
        </p:nvSpPr>
        <p:spPr>
          <a:xfrm>
            <a:off x="13580405" y="6969789"/>
            <a:ext cx="3314444" cy="1353185"/>
          </a:xfrm>
          <a:prstGeom prst="rect">
            <a:avLst/>
          </a:prstGeom>
        </p:spPr>
        <p:txBody>
          <a:bodyPr lIns="0" tIns="0" rIns="0" bIns="0" rtlCol="0" anchor="t">
            <a:spAutoFit/>
          </a:bodyPr>
          <a:lstStyle/>
          <a:p>
            <a:pPr algn="ctr">
              <a:lnSpc>
                <a:spcPts val="3640"/>
              </a:lnSpc>
              <a:spcBef>
                <a:spcPct val="0"/>
              </a:spcBef>
            </a:pPr>
            <a:r>
              <a:rPr lang="en-US" sz="2600">
                <a:solidFill>
                  <a:srgbClr val="F9FCFF"/>
                </a:solidFill>
                <a:latin typeface="Montserrat" panose="00000500000000000000"/>
              </a:rPr>
              <a:t>366 PHÒNG, 96 BIỆT THỰ, 2 NHÀ HÀNG</a:t>
            </a:r>
            <a:endParaRPr lang="en-US" sz="2600">
              <a:solidFill>
                <a:srgbClr val="F9FCFF"/>
              </a:solidFill>
              <a:latin typeface="Montserrat"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par>
                                <p:cTn id="13" presetID="4" presetClass="entr" presetSubtype="1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ox(in)">
                                      <p:cBhvr>
                                        <p:cTn id="15" dur="2000"/>
                                        <p:tgtEl>
                                          <p:spTgt spid="15"/>
                                        </p:tgtEl>
                                      </p:cBhvr>
                                    </p:animEffect>
                                  </p:childTnLst>
                                </p:cTn>
                              </p:par>
                              <p:par>
                                <p:cTn id="16" presetID="4"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ox(in)">
                                      <p:cBhvr>
                                        <p:cTn id="18" dur="2000"/>
                                        <p:tgtEl>
                                          <p:spTgt spid="16"/>
                                        </p:tgtEl>
                                      </p:cBhvr>
                                    </p:animEffect>
                                  </p:childTnLst>
                                </p:cTn>
                              </p:par>
                              <p:par>
                                <p:cTn id="19" presetID="4"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in)">
                                      <p:cBhvr>
                                        <p:cTn id="21" dur="2000"/>
                                        <p:tgtEl>
                                          <p:spTgt spid="17"/>
                                        </p:tgtEl>
                                      </p:cBhvr>
                                    </p:animEffect>
                                  </p:childTnLst>
                                </p:cTn>
                              </p:par>
                              <p:par>
                                <p:cTn id="22" presetID="4"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ox(in)">
                                      <p:cBhvr>
                                        <p:cTn id="24" dur="2000"/>
                                        <p:tgtEl>
                                          <p:spTgt spid="1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ox(in)">
                                      <p:cBhvr>
                                        <p:cTn id="27" dur="2000"/>
                                        <p:tgtEl>
                                          <p:spTgt spid="19"/>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ox(in)">
                                      <p:cBhvr>
                                        <p:cTn id="30" dur="2000"/>
                                        <p:tgtEl>
                                          <p:spTgt spid="20"/>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ox(in)">
                                      <p:cBhvr>
                                        <p:cTn id="33" dur="2000"/>
                                        <p:tgtEl>
                                          <p:spTgt spid="2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ox(in)">
                                      <p:cBhvr>
                                        <p:cTn id="3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19" grpId="1"/>
      <p:bldP spid="20" grpId="1"/>
      <p:bldP spid="21" grpId="1"/>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654245" y="9506534"/>
            <a:ext cx="19617526" cy="1266416"/>
          </a:xfrm>
          <a:prstGeom prst="rect">
            <a:avLst/>
          </a:prstGeom>
          <a:solidFill>
            <a:srgbClr val="273755"/>
          </a:solidFill>
        </p:spPr>
      </p:sp>
      <p:grpSp>
        <p:nvGrpSpPr>
          <p:cNvPr id="3" name="Group 3"/>
          <p:cNvGrpSpPr/>
          <p:nvPr/>
        </p:nvGrpSpPr>
        <p:grpSpPr>
          <a:xfrm rot="0">
            <a:off x="8271604" y="653586"/>
            <a:ext cx="7801518" cy="4617093"/>
            <a:chOff x="0" y="0"/>
            <a:chExt cx="10402024" cy="6156123"/>
          </a:xfrm>
        </p:grpSpPr>
        <p:sp>
          <p:nvSpPr>
            <p:cNvPr id="4" name="TextBox 4"/>
            <p:cNvSpPr txBox="1"/>
            <p:nvPr/>
          </p:nvSpPr>
          <p:spPr>
            <a:xfrm>
              <a:off x="0" y="4822200"/>
              <a:ext cx="7760784" cy="1234863"/>
            </a:xfrm>
            <a:prstGeom prst="rect">
              <a:avLst/>
            </a:prstGeom>
          </p:spPr>
          <p:txBody>
            <a:bodyPr lIns="0" tIns="0" rIns="0" bIns="0" rtlCol="0" anchor="t">
              <a:spAutoFit/>
            </a:bodyPr>
            <a:lstStyle/>
            <a:p>
              <a:pPr>
                <a:lnSpc>
                  <a:spcPts val="3815"/>
                </a:lnSpc>
              </a:pPr>
            </a:p>
            <a:p>
              <a:pPr algn="l">
                <a:lnSpc>
                  <a:spcPts val="3815"/>
                </a:lnSpc>
              </a:pPr>
            </a:p>
          </p:txBody>
        </p:sp>
        <p:sp>
          <p:nvSpPr>
            <p:cNvPr id="5" name="TextBox 5"/>
            <p:cNvSpPr txBox="1"/>
            <p:nvPr/>
          </p:nvSpPr>
          <p:spPr>
            <a:xfrm>
              <a:off x="0" y="462282"/>
              <a:ext cx="10402024" cy="2596092"/>
            </a:xfrm>
            <a:prstGeom prst="rect">
              <a:avLst/>
            </a:prstGeom>
          </p:spPr>
          <p:txBody>
            <a:bodyPr lIns="0" tIns="0" rIns="0" bIns="0" rtlCol="0" anchor="t">
              <a:spAutoFit/>
            </a:bodyPr>
            <a:lstStyle/>
            <a:p>
              <a:pPr>
                <a:lnSpc>
                  <a:spcPts val="4320"/>
                </a:lnSpc>
              </a:pPr>
              <a:r>
                <a:rPr lang="en-US" sz="3325">
                  <a:solidFill>
                    <a:srgbClr val="273755"/>
                  </a:solidFill>
                  <a:latin typeface="Montserrat Bold" panose="00000600000000000000"/>
                </a:rPr>
                <a:t>CẦN BAO NHIÊU SWITCH, ROUTER, HUB, MÁY TÍNH, ROUTER WIFI</a:t>
              </a:r>
              <a:endParaRPr lang="en-US" sz="3325">
                <a:solidFill>
                  <a:srgbClr val="273755"/>
                </a:solidFill>
                <a:latin typeface="Montserrat Bold" panose="00000600000000000000"/>
              </a:endParaRPr>
            </a:p>
            <a:p>
              <a:pPr algn="l">
                <a:lnSpc>
                  <a:spcPts val="7050"/>
                </a:lnSpc>
              </a:pPr>
            </a:p>
          </p:txBody>
        </p:sp>
        <p:sp>
          <p:nvSpPr>
            <p:cNvPr id="6" name="TextBox 6"/>
            <p:cNvSpPr txBox="1"/>
            <p:nvPr/>
          </p:nvSpPr>
          <p:spPr>
            <a:xfrm>
              <a:off x="0" y="3296239"/>
              <a:ext cx="8580092" cy="740833"/>
            </a:xfrm>
            <a:prstGeom prst="rect">
              <a:avLst/>
            </a:prstGeom>
          </p:spPr>
          <p:txBody>
            <a:bodyPr lIns="0" tIns="0" rIns="0" bIns="0" rtlCol="0" anchor="t">
              <a:spAutoFit/>
            </a:bodyPr>
            <a:lstStyle/>
            <a:p>
              <a:pPr algn="l">
                <a:lnSpc>
                  <a:spcPts val="4550"/>
                </a:lnSpc>
              </a:pPr>
            </a:p>
          </p:txBody>
        </p:sp>
        <p:sp>
          <p:nvSpPr>
            <p:cNvPr id="7" name="AutoShape 7"/>
            <p:cNvSpPr/>
            <p:nvPr/>
          </p:nvSpPr>
          <p:spPr>
            <a:xfrm>
              <a:off x="0" y="0"/>
              <a:ext cx="5288187" cy="145856"/>
            </a:xfrm>
            <a:prstGeom prst="rect">
              <a:avLst/>
            </a:prstGeom>
            <a:solidFill>
              <a:srgbClr val="8AABCA"/>
            </a:solidFill>
          </p:spPr>
        </p:sp>
      </p:grpSp>
      <p:pic>
        <p:nvPicPr>
          <p:cNvPr id="8" name="Picture 8"/>
          <p:cNvPicPr>
            <a:picLocks noChangeAspect="1"/>
          </p:cNvPicPr>
          <p:nvPr/>
        </p:nvPicPr>
        <p:blipFill>
          <a:blip r:embed="rId1"/>
          <a:srcRect t="1045"/>
          <a:stretch>
            <a:fillRect/>
          </a:stretch>
        </p:blipFill>
        <p:spPr>
          <a:xfrm>
            <a:off x="310677" y="2745768"/>
            <a:ext cx="7960927" cy="5049821"/>
          </a:xfrm>
          <a:prstGeom prst="rect">
            <a:avLst/>
          </a:prstGeom>
        </p:spPr>
      </p:pic>
      <p:sp>
        <p:nvSpPr>
          <p:cNvPr id="9" name="TextBox 9"/>
          <p:cNvSpPr txBox="1"/>
          <p:nvPr/>
        </p:nvSpPr>
        <p:spPr>
          <a:xfrm>
            <a:off x="9144000" y="2607158"/>
            <a:ext cx="7441238" cy="1396737"/>
          </a:xfrm>
          <a:prstGeom prst="rect">
            <a:avLst/>
          </a:prstGeom>
        </p:spPr>
        <p:txBody>
          <a:bodyPr lIns="0" tIns="0" rIns="0" bIns="0" rtlCol="0" anchor="t">
            <a:spAutoFit/>
          </a:bodyPr>
          <a:lstStyle/>
          <a:p>
            <a:pPr algn="ctr">
              <a:lnSpc>
                <a:spcPts val="2815"/>
              </a:lnSpc>
              <a:spcBef>
                <a:spcPct val="0"/>
              </a:spcBef>
            </a:pPr>
            <a:r>
              <a:rPr lang="en-US" sz="2010">
                <a:solidFill>
                  <a:srgbClr val="273755"/>
                </a:solidFill>
                <a:latin typeface="Montserrat" panose="00000500000000000000"/>
              </a:rPr>
              <a:t>MỖI PHÒNG KHÁCH SẠN VÀ BIỆT THỰ CẦN ÍT NHẤT MỘT CỔNG MẠNG CUNG CẤP KẾT NỐI INTERNET. VÌ VẬY, VỚI 366 PHÒNG, 96 BIỆT THỰ, TA CẦN ÍT NHẤT 366 + 42 = 462 CỔNG MẠNG.</a:t>
            </a:r>
            <a:endParaRPr lang="en-US" sz="2010">
              <a:solidFill>
                <a:srgbClr val="273755"/>
              </a:solidFill>
              <a:latin typeface="Montserrat" panose="00000500000000000000"/>
            </a:endParaRPr>
          </a:p>
        </p:txBody>
      </p:sp>
      <p:sp>
        <p:nvSpPr>
          <p:cNvPr id="10" name="TextBox 10"/>
          <p:cNvSpPr txBox="1"/>
          <p:nvPr/>
        </p:nvSpPr>
        <p:spPr>
          <a:xfrm>
            <a:off x="8980744" y="4651577"/>
            <a:ext cx="7767751" cy="1795630"/>
          </a:xfrm>
          <a:prstGeom prst="rect">
            <a:avLst/>
          </a:prstGeom>
        </p:spPr>
        <p:txBody>
          <a:bodyPr lIns="0" tIns="0" rIns="0" bIns="0" rtlCol="0" anchor="t">
            <a:spAutoFit/>
          </a:bodyPr>
          <a:lstStyle/>
          <a:p>
            <a:pPr algn="ctr">
              <a:lnSpc>
                <a:spcPts val="2880"/>
              </a:lnSpc>
              <a:spcBef>
                <a:spcPct val="0"/>
              </a:spcBef>
            </a:pPr>
            <a:r>
              <a:rPr lang="en-US" sz="2055">
                <a:solidFill>
                  <a:srgbClr val="273755"/>
                </a:solidFill>
                <a:latin typeface="Montserrat" panose="00000500000000000000"/>
              </a:rPr>
              <a:t> NHÀ HÀNG VÀ SPA CÓ THỂ CẦN MỘT HOẶC NHIỀU CỔNG MẠNG ĐỂ KẾT NỐI CÁC THIẾT BỊ ĐIỆN TỬ VÀ CUNG CẤP KẾT NỐI INTERNET CHO KHÁCH HÀNG. VỚI 2 NHÀ HÀNG VÀ 1 SPA, TA CÓ THỂ CẦN KHOẢNG TỪ 2 ĐẾN 5 CỔNG MẠNG CHO MỖI KHU VỰC NÀY.</a:t>
            </a:r>
            <a:endParaRPr lang="en-US" sz="2055">
              <a:solidFill>
                <a:srgbClr val="273755"/>
              </a:solidFill>
              <a:latin typeface="Montserrat" panose="00000500000000000000"/>
            </a:endParaRPr>
          </a:p>
        </p:txBody>
      </p:sp>
      <p:sp>
        <p:nvSpPr>
          <p:cNvPr id="11" name="TextBox 11"/>
          <p:cNvSpPr txBox="1"/>
          <p:nvPr/>
        </p:nvSpPr>
        <p:spPr>
          <a:xfrm>
            <a:off x="9542982" y="7094907"/>
            <a:ext cx="7205513" cy="1969718"/>
          </a:xfrm>
          <a:prstGeom prst="rect">
            <a:avLst/>
          </a:prstGeom>
        </p:spPr>
        <p:txBody>
          <a:bodyPr lIns="0" tIns="0" rIns="0" bIns="0" rtlCol="0" anchor="t">
            <a:spAutoFit/>
          </a:bodyPr>
          <a:lstStyle/>
          <a:p>
            <a:pPr algn="ctr">
              <a:lnSpc>
                <a:spcPts val="2610"/>
              </a:lnSpc>
              <a:spcBef>
                <a:spcPct val="0"/>
              </a:spcBef>
            </a:pPr>
            <a:r>
              <a:rPr lang="en-US" sz="1865">
                <a:solidFill>
                  <a:srgbClr val="273755"/>
                </a:solidFill>
                <a:latin typeface="Montserrat" panose="00000500000000000000"/>
              </a:rPr>
              <a:t>PHÒNG HỌP VÀ TRUNG TÂM TẬP THỂ HÌNH CÓ THỂ CẦN KẾT NỐI INTERNET ĐỂ HỖ TRỢ CÁC CUỘC HỌP TRỰC TUYẾN HOẶC CUNG CẤP DỊCH VỤ TRỰC TUYẾN CHO KHÁCH HÀNG. VỚI 3 PHÒNG HỌP VÀ TRUNG TÂM TẬP THỂ HÌNH, TA CÓ THỂ CẦN KHOẢNG TỪ 2 ĐẾN 5 CỔNG MẠNG CHO MỖI KHU VỰC NÀY.</a:t>
            </a:r>
            <a:endParaRPr lang="en-US" sz="1865">
              <a:solidFill>
                <a:srgbClr val="273755"/>
              </a:solidFill>
              <a:latin typeface="Montserrat"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2000"/>
                                        <p:tgtEl>
                                          <p:spTgt spid="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2000"/>
                                        <p:tgtEl>
                                          <p:spTgt spid="9"/>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2000"/>
                                        <p:tgtEl>
                                          <p:spTgt spid="1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9" grpId="1"/>
      <p:bldP spid="10" grpId="1"/>
      <p:bldP spid="1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5198</Words>
  <Application>WPS Presentation</Application>
  <PresentationFormat>On-screen Show (4:3)</PresentationFormat>
  <Paragraphs>396</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SimSun</vt:lpstr>
      <vt:lpstr>Wingdings</vt:lpstr>
      <vt:lpstr>Montserrat Bold</vt:lpstr>
      <vt:lpstr>Noto Serif Italics</vt:lpstr>
      <vt:lpstr>Noto Serif Bold</vt:lpstr>
      <vt:lpstr>Montserrat</vt:lpstr>
      <vt:lpstr>Noto Serif</vt:lpstr>
      <vt:lpstr>Arial</vt:lpstr>
      <vt:lpstr>Microsoft YaHei</vt:lpstr>
      <vt:lpstr>Arial Unicode MS</vt:lpstr>
      <vt:lpstr>Calibri</vt:lpstr>
      <vt:lpstr>Arimo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KẾT THÚC HỌC PHẦN MẠNG MÁY TÍNH HỌC KỲ II NĂM HỌC 2022-2023</dc:title>
  <dc:creator/>
  <cp:lastModifiedBy>Đức Nguyễn</cp:lastModifiedBy>
  <cp:revision>6</cp:revision>
  <dcterms:created xsi:type="dcterms:W3CDTF">2006-08-16T00:00:00Z</dcterms:created>
  <dcterms:modified xsi:type="dcterms:W3CDTF">2023-05-28T14:32:08Z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74C0974FE320469287A1F06F38CE0367</vt:lpwstr>
  </property>
  <property fmtid="{D5CDD505-2E9C-101B-9397-08002B2CF9AE}" pid="3" name="KSOProductBuildVer">
    <vt:lpwstr>1033-11.2.0.11537</vt:lpwstr>
  </property>
</Properties>
</file>